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1"/>
  </p:notesMasterIdLst>
  <p:sldIdLst>
    <p:sldId id="256" r:id="rId2"/>
    <p:sldId id="271" r:id="rId3"/>
    <p:sldId id="272" r:id="rId4"/>
    <p:sldId id="258" r:id="rId5"/>
    <p:sldId id="257" r:id="rId6"/>
    <p:sldId id="259" r:id="rId7"/>
    <p:sldId id="261" r:id="rId8"/>
    <p:sldId id="260" r:id="rId9"/>
    <p:sldId id="262" r:id="rId10"/>
    <p:sldId id="273" r:id="rId11"/>
    <p:sldId id="274" r:id="rId12"/>
    <p:sldId id="263" r:id="rId13"/>
    <p:sldId id="264" r:id="rId14"/>
    <p:sldId id="266" r:id="rId15"/>
    <p:sldId id="267" r:id="rId16"/>
    <p:sldId id="268" r:id="rId17"/>
    <p:sldId id="269" r:id="rId18"/>
    <p:sldId id="270" r:id="rId19"/>
    <p:sldId id="26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500" autoAdjust="0"/>
  </p:normalViewPr>
  <p:slideViewPr>
    <p:cSldViewPr>
      <p:cViewPr>
        <p:scale>
          <a:sx n="66" d="100"/>
          <a:sy n="66" d="100"/>
        </p:scale>
        <p:origin x="-1284"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016D36-5FB5-489E-8586-19D7237DE2A3}" type="datetimeFigureOut">
              <a:rPr lang="en-US" smtClean="0"/>
              <a:pPr/>
              <a:t>9/7/2009</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017C38-2D9E-4DDB-9C7F-21160C373633}" type="slidenum">
              <a:rPr lang="en-AU" smtClean="0"/>
              <a:pPr/>
              <a:t>‹#›</a:t>
            </a:fld>
            <a:endParaRPr lang="en-A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mediajoy.com/en/camera_review/TX_1/index.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1017C38-2D9E-4DDB-9C7F-21160C373633}" type="slidenum">
              <a:rPr lang="en-AU" smtClean="0"/>
              <a:pPr/>
              <a:t>1</a:t>
            </a:fld>
            <a:endParaRPr lang="en-A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Select the files for the </a:t>
            </a:r>
            <a:r>
              <a:rPr lang="en-US" dirty="0" err="1" smtClean="0"/>
              <a:t>photomerge</a:t>
            </a:r>
            <a:r>
              <a:rPr lang="en-US" dirty="0" smtClean="0"/>
              <a:t>.</a:t>
            </a:r>
          </a:p>
          <a:p>
            <a:endParaRPr lang="en-US" dirty="0" smtClean="0"/>
          </a:p>
          <a:p>
            <a:r>
              <a:rPr lang="en-US" dirty="0" smtClean="0"/>
              <a:t>Remove any files in the list that are not</a:t>
            </a:r>
            <a:r>
              <a:rPr lang="en-US" baseline="0" dirty="0" smtClean="0"/>
              <a:t> part of the panorama.  Highlight them then select the Remove Button.</a:t>
            </a:r>
            <a:endParaRPr lang="en-AU" dirty="0"/>
          </a:p>
        </p:txBody>
      </p:sp>
      <p:sp>
        <p:nvSpPr>
          <p:cNvPr id="4" name="Slide Number Placeholder 3"/>
          <p:cNvSpPr>
            <a:spLocks noGrp="1"/>
          </p:cNvSpPr>
          <p:nvPr>
            <p:ph type="sldNum" sz="quarter" idx="10"/>
          </p:nvPr>
        </p:nvSpPr>
        <p:spPr/>
        <p:txBody>
          <a:bodyPr/>
          <a:lstStyle/>
          <a:p>
            <a:fld id="{81017C38-2D9E-4DDB-9C7F-21160C373633}" type="slidenum">
              <a:rPr lang="en-AU" smtClean="0"/>
              <a:pPr/>
              <a:t>14</a:t>
            </a:fld>
            <a:endParaRPr lang="en-A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Photomerge</a:t>
            </a:r>
            <a:r>
              <a:rPr lang="en-US" dirty="0" smtClean="0"/>
              <a:t> will start to assemble the images and will eventually open a dialog window where you will see the images stitched together in a </a:t>
            </a:r>
            <a:r>
              <a:rPr lang="en-US" dirty="0" err="1" smtClean="0"/>
              <a:t>prview</a:t>
            </a:r>
            <a:r>
              <a:rPr lang="en-US" dirty="0" smtClean="0"/>
              <a:t> panel.  Any</a:t>
            </a:r>
            <a:r>
              <a:rPr lang="en-US" baseline="0" dirty="0" smtClean="0"/>
              <a:t> images that the software cannot handle will be displayed above the preview in a separate panel.</a:t>
            </a:r>
          </a:p>
          <a:p>
            <a:endParaRPr lang="en-US" baseline="0" dirty="0" smtClean="0"/>
          </a:p>
          <a:p>
            <a:r>
              <a:rPr lang="en-US" baseline="0" dirty="0" smtClean="0"/>
              <a:t>If there are any images that have not been stitched, drag them into the correct position from the top panel onto the preview panel and align them visually.  The software should snap them into place.  Use the Navigator area to zoom into the preview and manually </a:t>
            </a:r>
            <a:r>
              <a:rPr lang="en-US" baseline="0" dirty="0" err="1" smtClean="0"/>
              <a:t>adjustd</a:t>
            </a:r>
            <a:r>
              <a:rPr lang="en-US" baseline="0" dirty="0" smtClean="0"/>
              <a:t> the image position as necessary.</a:t>
            </a:r>
            <a:endParaRPr lang="en-AU" dirty="0"/>
          </a:p>
        </p:txBody>
      </p:sp>
      <p:sp>
        <p:nvSpPr>
          <p:cNvPr id="4" name="Slide Number Placeholder 3"/>
          <p:cNvSpPr>
            <a:spLocks noGrp="1"/>
          </p:cNvSpPr>
          <p:nvPr>
            <p:ph type="sldNum" sz="quarter" idx="10"/>
          </p:nvPr>
        </p:nvSpPr>
        <p:spPr/>
        <p:txBody>
          <a:bodyPr/>
          <a:lstStyle/>
          <a:p>
            <a:fld id="{81017C38-2D9E-4DDB-9C7F-21160C373633}" type="slidenum">
              <a:rPr lang="en-AU" smtClean="0"/>
              <a:pPr/>
              <a:t>15</a:t>
            </a:fld>
            <a:endParaRPr lang="en-A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Click the Advanced Blending  check box so the software will do the best job possible of correcting any discrepancies between the images.</a:t>
            </a:r>
            <a:r>
              <a:rPr lang="en-US" baseline="0" dirty="0" smtClean="0"/>
              <a:t>  Click Exit Preview to see the results when ready.  Click OK to make the panorama.</a:t>
            </a:r>
            <a:endParaRPr lang="en-AU" dirty="0"/>
          </a:p>
        </p:txBody>
      </p:sp>
      <p:sp>
        <p:nvSpPr>
          <p:cNvPr id="4" name="Slide Number Placeholder 3"/>
          <p:cNvSpPr>
            <a:spLocks noGrp="1"/>
          </p:cNvSpPr>
          <p:nvPr>
            <p:ph type="sldNum" sz="quarter" idx="10"/>
          </p:nvPr>
        </p:nvSpPr>
        <p:spPr/>
        <p:txBody>
          <a:bodyPr/>
          <a:lstStyle/>
          <a:p>
            <a:fld id="{81017C38-2D9E-4DDB-9C7F-21160C373633}" type="slidenum">
              <a:rPr lang="en-AU" smtClean="0"/>
              <a:pPr/>
              <a:t>16</a:t>
            </a:fld>
            <a:endParaRPr lang="en-A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carefully examine the image for any problems caused by stitching</a:t>
            </a:r>
            <a:r>
              <a:rPr lang="en-US" baseline="0" dirty="0" smtClean="0"/>
              <a:t> process.  It is very rare to be perfect at </a:t>
            </a:r>
            <a:r>
              <a:rPr lang="en-US" baseline="0" smtClean="0"/>
              <a:t>this stage.  </a:t>
            </a:r>
            <a:endParaRPr lang="en-AU"/>
          </a:p>
        </p:txBody>
      </p:sp>
      <p:sp>
        <p:nvSpPr>
          <p:cNvPr id="4" name="Slide Number Placeholder 3"/>
          <p:cNvSpPr>
            <a:spLocks noGrp="1"/>
          </p:cNvSpPr>
          <p:nvPr>
            <p:ph type="sldNum" sz="quarter" idx="10"/>
          </p:nvPr>
        </p:nvSpPr>
        <p:spPr/>
        <p:txBody>
          <a:bodyPr/>
          <a:lstStyle/>
          <a:p>
            <a:fld id="{81017C38-2D9E-4DDB-9C7F-21160C373633}" type="slidenum">
              <a:rPr lang="en-AU" smtClean="0"/>
              <a:pPr/>
              <a:t>17</a:t>
            </a:fld>
            <a:endParaRPr lang="en-A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1017C38-2D9E-4DDB-9C7F-21160C373633}" type="slidenum">
              <a:rPr lang="en-AU" smtClean="0"/>
              <a:pPr/>
              <a:t>18</a:t>
            </a:fld>
            <a:endParaRPr lang="en-A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1017C38-2D9E-4DDB-9C7F-21160C373633}" type="slidenum">
              <a:rPr lang="en-AU" smtClean="0"/>
              <a:pPr/>
              <a:t>19</a:t>
            </a:fld>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you know I like </a:t>
            </a:r>
            <a:r>
              <a:rPr lang="en-US" dirty="0" err="1" smtClean="0"/>
              <a:t>panoramoic</a:t>
            </a:r>
            <a:r>
              <a:rPr lang="en-US" baseline="0" dirty="0" smtClean="0"/>
              <a:t> pictures and volunteer to give this talk.  I do not believe I am an expert and I hope this presentation will more discussion rather than me telling you how to do it.  I don’t believe there will be any uh moments this evening.  I hope there is but my task tonight is to focus on panoramic shots.</a:t>
            </a:r>
          </a:p>
          <a:p>
            <a:r>
              <a:rPr lang="en-US" baseline="0" dirty="0" smtClean="0"/>
              <a:t>About me</a:t>
            </a:r>
          </a:p>
          <a:p>
            <a:r>
              <a:rPr lang="en-US" baseline="0" dirty="0" smtClean="0"/>
              <a:t>So what will we be discussing tonight.</a:t>
            </a:r>
            <a:endParaRPr lang="en-AU" dirty="0"/>
          </a:p>
        </p:txBody>
      </p:sp>
      <p:sp>
        <p:nvSpPr>
          <p:cNvPr id="4" name="Slide Number Placeholder 3"/>
          <p:cNvSpPr>
            <a:spLocks noGrp="1"/>
          </p:cNvSpPr>
          <p:nvPr>
            <p:ph type="sldNum" sz="quarter" idx="10"/>
          </p:nvPr>
        </p:nvSpPr>
        <p:spPr/>
        <p:txBody>
          <a:bodyPr/>
          <a:lstStyle/>
          <a:p>
            <a:fld id="{81017C38-2D9E-4DDB-9C7F-21160C373633}" type="slidenum">
              <a:rPr lang="en-AU" smtClean="0"/>
              <a:pPr/>
              <a:t>4</a:t>
            </a:fld>
            <a:endParaRPr lang="en-A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1017C38-2D9E-4DDB-9C7F-21160C373633}" type="slidenum">
              <a:rPr lang="en-AU" smtClean="0"/>
              <a:pPr/>
              <a:t>5</a:t>
            </a:fld>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AU" b="1" dirty="0" smtClean="0"/>
              <a:t>ROTATING LENS CAMERAS</a:t>
            </a:r>
            <a:r>
              <a:rPr lang="en-AU" dirty="0" smtClean="0"/>
              <a:t> </a:t>
            </a:r>
            <a:br>
              <a:rPr lang="en-AU" dirty="0" smtClean="0"/>
            </a:br>
            <a:r>
              <a:rPr lang="en-AU" i="1" dirty="0" smtClean="0"/>
              <a:t>sorted by price</a:t>
            </a:r>
            <a:endParaRPr lang="en-AU" dirty="0" smtClean="0"/>
          </a:p>
          <a:p>
            <a:r>
              <a:rPr lang="en-AU" dirty="0" smtClean="0"/>
              <a:t>These cameras feature a rotating lens. Cocking the Horizon's shutter charges its clockwork mechanics, and touching the shutter release sets the lens into motion. As the lens swings from side to side, a narrow vertical slit between the lens and film rotates along with it - thereby progressively exposing the film as the lens moves. The film plane is curved, thereby keeping the film tight and maintaining a uniform distance from the lens.</a:t>
            </a:r>
          </a:p>
          <a:p>
            <a:pPr marL="0" marR="0" indent="0" algn="l" defTabSz="914400" rtl="0" eaLnBrk="1" fontAlgn="auto" latinLnBrk="0" hangingPunct="1">
              <a:lnSpc>
                <a:spcPct val="100000"/>
              </a:lnSpc>
              <a:spcBef>
                <a:spcPts val="0"/>
              </a:spcBef>
              <a:spcAft>
                <a:spcPts val="0"/>
              </a:spcAft>
              <a:buClrTx/>
              <a:buSzTx/>
              <a:buFontTx/>
              <a:buNone/>
              <a:tabLst/>
              <a:defRPr/>
            </a:pPr>
            <a:endParaRPr lang="en-AU"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1" dirty="0" err="1" smtClean="0"/>
              <a:t>Lomographic</a:t>
            </a:r>
            <a:r>
              <a:rPr lang="en-AU" b="1" dirty="0" smtClean="0"/>
              <a:t> Horizon </a:t>
            </a:r>
            <a:r>
              <a:rPr lang="en-AU" b="1" dirty="0" err="1" smtClean="0"/>
              <a:t>Kompakt</a:t>
            </a:r>
            <a:r>
              <a:rPr lang="en-AU" b="1" dirty="0" smtClean="0"/>
              <a:t> Rotating Lens 35mm Panorama Camera</a:t>
            </a:r>
            <a:r>
              <a:rPr lang="en-AU" dirty="0" smtClean="0"/>
              <a:t> At the heart of this system is a 28mm lens that features multicoated glass lens elements, which produce crispy, full-contrast images. Every shot that you take has f/8 automatically </a:t>
            </a:r>
            <a:r>
              <a:rPr lang="en-AU" dirty="0" err="1" smtClean="0"/>
              <a:t>dialed</a:t>
            </a:r>
            <a:r>
              <a:rPr lang="en-AU" dirty="0" smtClean="0"/>
              <a:t> in. For ease of use, the </a:t>
            </a:r>
            <a:r>
              <a:rPr lang="en-AU" dirty="0" err="1" smtClean="0"/>
              <a:t>Kompakt</a:t>
            </a:r>
            <a:r>
              <a:rPr lang="en-AU" dirty="0" smtClean="0"/>
              <a:t> offers just two settings: The day setting shoots at 1/60 second, and works in full sunlight to partial shade. The night setting gives you 1/2 second, enough to make a softly lit street scene absolutely glow with </a:t>
            </a:r>
            <a:r>
              <a:rPr lang="en-AU" dirty="0" err="1" smtClean="0"/>
              <a:t>color</a:t>
            </a:r>
            <a:r>
              <a:rPr lang="en-AU" dirty="0" smtClean="0"/>
              <a:t> and shine.</a:t>
            </a:r>
            <a:br>
              <a:rPr lang="en-AU" dirty="0" smtClean="0"/>
            </a:br>
            <a:r>
              <a:rPr lang="en-AU" dirty="0" smtClean="0"/>
              <a:t>Price : $ 289.95</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1" dirty="0" err="1" smtClean="0"/>
              <a:t>Widelux</a:t>
            </a:r>
            <a:r>
              <a:rPr lang="en-AU" b="1" dirty="0" smtClean="0"/>
              <a:t> F8 35mm </a:t>
            </a:r>
            <a:r>
              <a:rPr lang="en-AU" dirty="0" smtClean="0"/>
              <a:t>Smaller 35mm version of its big brother, offering a slightly shallower 140° angle-of-view, but also a much lower price tag. The camera works on the same rotating lens principle using a 26mm lens to create the 24x59mm exposures per film.</a:t>
            </a:r>
            <a:br>
              <a:rPr lang="en-AU" dirty="0" smtClean="0"/>
            </a:br>
            <a:r>
              <a:rPr lang="en-AU" dirty="0" smtClean="0"/>
              <a:t>Price : $ 1,649.95 (recently reissued)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1" dirty="0" err="1" smtClean="0"/>
              <a:t>Noblex</a:t>
            </a:r>
            <a:r>
              <a:rPr lang="en-AU" b="1" dirty="0" smtClean="0"/>
              <a:t> Pro 150 UX</a:t>
            </a:r>
            <a:r>
              <a:rPr lang="en-AU" dirty="0" smtClean="0"/>
              <a:t> There are three variations of this 120 medium-format camera available. All have the basic Pro 06/150 specification, which includes a rotating 50mm f/4.5 </a:t>
            </a:r>
            <a:r>
              <a:rPr lang="en-AU" dirty="0" err="1" smtClean="0"/>
              <a:t>Tessar</a:t>
            </a:r>
            <a:r>
              <a:rPr lang="en-AU" dirty="0" smtClean="0"/>
              <a:t> lens that travels through a complete 360° to ensure a consistent speed, and a 146° angle-of-view. They all give six 50x120mm images on a roll of 120 film and have a shutter speed range from 1/30sec to 1/250sec. The difference between the standard Pro 06/150E and the Pro 06/150FE is that the latter has three focusing distances. The Pro 150UX adds a 3° shift and an extended shutter speed range.</a:t>
            </a:r>
            <a:br>
              <a:rPr lang="en-AU" dirty="0" smtClean="0"/>
            </a:br>
            <a:r>
              <a:rPr lang="en-AU" dirty="0" smtClean="0"/>
              <a:t>Price : $ 3,899.95</a:t>
            </a:r>
          </a:p>
          <a:p>
            <a:endParaRPr lang="en-AU" dirty="0" smtClean="0"/>
          </a:p>
          <a:p>
            <a:endParaRPr lang="en-US" dirty="0" smtClean="0"/>
          </a:p>
          <a:p>
            <a:r>
              <a:rPr lang="en-AU" b="1" dirty="0" smtClean="0"/>
              <a:t>WIDE-ANGLE LENS CAMERAS</a:t>
            </a:r>
            <a:r>
              <a:rPr lang="en-AU" dirty="0" smtClean="0"/>
              <a:t> </a:t>
            </a:r>
            <a:br>
              <a:rPr lang="en-AU" dirty="0" smtClean="0"/>
            </a:br>
            <a:r>
              <a:rPr lang="en-AU" i="1" dirty="0" smtClean="0"/>
              <a:t>sorted by price</a:t>
            </a:r>
            <a:endParaRPr lang="en-AU" dirty="0" smtClean="0"/>
          </a:p>
          <a:p>
            <a:r>
              <a:rPr lang="en-AU" dirty="0" smtClean="0"/>
              <a:t>These cameras use very wide angles lenses coupled with very wide film formats to produce their panoramic photographs. They range in format from 35mm to 6 x 12 and 6 x 17 cm using lenses as wide as 30mm. </a:t>
            </a:r>
          </a:p>
          <a:p>
            <a:endParaRPr lang="en-US" dirty="0" smtClean="0"/>
          </a:p>
          <a:p>
            <a:r>
              <a:rPr lang="en-AU" b="1" dirty="0" err="1" smtClean="0"/>
              <a:t>Hasselblad</a:t>
            </a:r>
            <a:r>
              <a:rPr lang="en-AU" b="1" dirty="0" smtClean="0"/>
              <a:t> </a:t>
            </a:r>
            <a:r>
              <a:rPr lang="en-AU" b="1" dirty="0" err="1" smtClean="0"/>
              <a:t>Xpan</a:t>
            </a:r>
            <a:r>
              <a:rPr lang="en-AU" b="1" dirty="0" smtClean="0"/>
              <a:t> 35mm </a:t>
            </a:r>
            <a:r>
              <a:rPr lang="en-AU" dirty="0" smtClean="0"/>
              <a:t>It seems like an unusual move for the medium-format masters </a:t>
            </a:r>
            <a:r>
              <a:rPr lang="en-AU" dirty="0" err="1" smtClean="0"/>
              <a:t>Hasselblad</a:t>
            </a:r>
            <a:r>
              <a:rPr lang="en-AU" dirty="0" smtClean="0"/>
              <a:t> to produce this 35mm format camera. The </a:t>
            </a:r>
            <a:r>
              <a:rPr lang="en-AU" dirty="0" err="1" smtClean="0"/>
              <a:t>XPan</a:t>
            </a:r>
            <a:r>
              <a:rPr lang="en-AU" dirty="0" smtClean="0"/>
              <a:t> is a dual-format model that offers conventional 24x36mm images but also provides a 24x65mm panoramic format that can be switched mid-roll. </a:t>
            </a:r>
            <a:br>
              <a:rPr lang="en-AU" dirty="0" smtClean="0"/>
            </a:br>
            <a:r>
              <a:rPr lang="en-AU" dirty="0" smtClean="0"/>
              <a:t>The camera has interchangeable lenses and its 30mm, 45mm and 90mm lenses have medium-format characteristics providing large image circles to ensure even illumination across the full panoramic format. </a:t>
            </a:r>
            <a:br>
              <a:rPr lang="en-AU" dirty="0" smtClean="0"/>
            </a:br>
            <a:r>
              <a:rPr lang="en-AU" dirty="0" smtClean="0"/>
              <a:t>A bright-frame viewfinder and coupled rangefinder are used to compose and focus images and an optical finder is supplied with the 30mm f/5.6 </a:t>
            </a:r>
            <a:r>
              <a:rPr lang="en-AU" dirty="0" err="1" smtClean="0"/>
              <a:t>Aspherical</a:t>
            </a:r>
            <a:r>
              <a:rPr lang="en-AU" dirty="0" smtClean="0"/>
              <a:t>.</a:t>
            </a:r>
            <a:br>
              <a:rPr lang="en-AU" dirty="0" smtClean="0"/>
            </a:br>
            <a:r>
              <a:rPr lang="en-AU" dirty="0" smtClean="0"/>
              <a:t>This camera has all the features of a typical 35mm model including auto film advance at up to three frames per second, DX coding, TTL exposure meter, with centre-weighted readings, an aperture-priority mode and an LCD display that shows exposure info. [Fujifilm also sells this camera in Japan as a </a:t>
            </a:r>
            <a:r>
              <a:rPr lang="en-AU" dirty="0" smtClean="0">
                <a:hlinkClick r:id="rId3"/>
              </a:rPr>
              <a:t>TX-1</a:t>
            </a:r>
            <a:r>
              <a:rPr lang="en-AU" dirty="0" smtClean="0"/>
              <a:t>.] </a:t>
            </a:r>
            <a:br>
              <a:rPr lang="en-AU" dirty="0" smtClean="0"/>
            </a:br>
            <a:r>
              <a:rPr lang="en-AU" dirty="0" smtClean="0"/>
              <a:t>Price : $ 1,699.00 </a:t>
            </a:r>
          </a:p>
          <a:p>
            <a:endParaRPr lang="en-US" dirty="0" smtClean="0"/>
          </a:p>
          <a:p>
            <a:r>
              <a:rPr lang="en-AU" b="1" dirty="0" smtClean="0"/>
              <a:t>Fuji GX617</a:t>
            </a:r>
            <a:r>
              <a:rPr lang="en-AU" dirty="0" smtClean="0"/>
              <a:t> One of the most desirable panoramic cameras with sophisticated looks and a great feel - just what you'd expected from a Japanese design. The GX617 delivers four 6x17cm shots on 120 film or eight on 220, and has a choice of three interchangeable lenses. The 90mm f/5.6 offers a generous 89° angle-of-view for the interior photographer and creative landscapes, the 105mm f/8 with its 80° coverage is perfect for general landscape shoots and the 180mm f/6.7 offers a more sedate 52° view. Telephoto photographers will prefer the more powerful 300mm f/8 telephoto. Each lens has an integral shutter with speeds from 1-1/500sec, offering flash sync at all speeds and a B-setting. </a:t>
            </a:r>
            <a:br>
              <a:rPr lang="en-AU" dirty="0" smtClean="0"/>
            </a:br>
            <a:r>
              <a:rPr lang="en-AU" dirty="0" smtClean="0"/>
              <a:t>Price : $ 2,499.00 used (</a:t>
            </a:r>
            <a:r>
              <a:rPr lang="en-AU" i="1" dirty="0" smtClean="0"/>
              <a:t>now discontinued</a:t>
            </a:r>
            <a:r>
              <a:rPr lang="en-AU" dirty="0" smtClean="0"/>
              <a:t>)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AU" b="1" dirty="0" err="1" smtClean="0"/>
              <a:t>Widepan</a:t>
            </a:r>
            <a:r>
              <a:rPr lang="en-AU" b="1" dirty="0" smtClean="0"/>
              <a:t> WP617 </a:t>
            </a:r>
            <a:r>
              <a:rPr lang="en-AU" dirty="0" smtClean="0"/>
              <a:t>The </a:t>
            </a:r>
            <a:r>
              <a:rPr lang="en-AU" dirty="0" err="1" smtClean="0"/>
              <a:t>Widepan</a:t>
            </a:r>
            <a:r>
              <a:rPr lang="en-AU" dirty="0" smtClean="0"/>
              <a:t> WP617-A fills the gap the Art Panorama left perfectly; a very well made and finished camera body with no useless features. And in case you hadn't already noticed, it looks very similar to the wonderful (but not cheap) </a:t>
            </a:r>
            <a:r>
              <a:rPr lang="en-AU" dirty="0" err="1" smtClean="0"/>
              <a:t>Linhof</a:t>
            </a:r>
            <a:r>
              <a:rPr lang="en-AU" dirty="0" smtClean="0"/>
              <a:t> 617. It is a fixed lens model, equipped with a dedicated 90mm Super </a:t>
            </a:r>
            <a:r>
              <a:rPr lang="en-AU" dirty="0" err="1" smtClean="0"/>
              <a:t>Angulon</a:t>
            </a:r>
            <a:r>
              <a:rPr lang="en-AU" dirty="0" smtClean="0"/>
              <a:t> lens, and offers indexed film transport with both 120 (4 exp) and 220 (8 exp) film. It is supplied with a matching viewfinder with internal spirit levels, and comes with an alloy storage case. An optional focusing screen is available, as is the Schneider Centre Filter which is necessary to correct for illumination fall off at the edges of the field. </a:t>
            </a:r>
            <a:br>
              <a:rPr lang="en-AU" dirty="0" smtClean="0"/>
            </a:br>
            <a:r>
              <a:rPr lang="en-AU" dirty="0" smtClean="0"/>
              <a:t>Price : $ 3,435.95 </a:t>
            </a:r>
          </a:p>
          <a:p>
            <a:endParaRPr lang="en-AU" dirty="0"/>
          </a:p>
        </p:txBody>
      </p:sp>
      <p:sp>
        <p:nvSpPr>
          <p:cNvPr id="4" name="Slide Number Placeholder 3"/>
          <p:cNvSpPr>
            <a:spLocks noGrp="1"/>
          </p:cNvSpPr>
          <p:nvPr>
            <p:ph type="sldNum" sz="quarter" idx="10"/>
          </p:nvPr>
        </p:nvSpPr>
        <p:spPr/>
        <p:txBody>
          <a:bodyPr/>
          <a:lstStyle/>
          <a:p>
            <a:fld id="{81017C38-2D9E-4DDB-9C7F-21160C373633}" type="slidenum">
              <a:rPr lang="en-AU" smtClean="0"/>
              <a:pPr/>
              <a:t>6</a:t>
            </a:fld>
            <a:endParaRPr lang="en-A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81017C38-2D9E-4DDB-9C7F-21160C373633}" type="slidenum">
              <a:rPr lang="en-AU" smtClean="0"/>
              <a:pPr/>
              <a:t>7</a:t>
            </a:fld>
            <a:endParaRPr lang="en-A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81017C38-2D9E-4DDB-9C7F-21160C373633}" type="slidenum">
              <a:rPr lang="en-AU" smtClean="0"/>
              <a:pPr/>
              <a:t>8</a:t>
            </a:fld>
            <a:endParaRPr lang="en-A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Secure the camera – use a tripod and level it carefully</a:t>
            </a:r>
          </a:p>
          <a:p>
            <a:r>
              <a:rPr lang="en-US" dirty="0" smtClean="0"/>
              <a:t>You could use a Virtual reality head.</a:t>
            </a:r>
          </a:p>
          <a:p>
            <a:endParaRPr lang="en-US" dirty="0" smtClean="0"/>
          </a:p>
          <a:p>
            <a:r>
              <a:rPr lang="en-US" dirty="0" smtClean="0"/>
              <a:t>Manual exposure</a:t>
            </a:r>
          </a:p>
          <a:p>
            <a:r>
              <a:rPr lang="en-US" dirty="0" smtClean="0"/>
              <a:t>Set the camera to manual exposure and expose all the images using the same aperture and shutter speed settings.</a:t>
            </a:r>
            <a:r>
              <a:rPr lang="en-US" baseline="0" dirty="0" smtClean="0"/>
              <a:t>  As far as you can, select an average exposure, one that will be suitable for the complete scene.</a:t>
            </a:r>
          </a:p>
          <a:p>
            <a:endParaRPr lang="en-US" baseline="0" dirty="0" smtClean="0"/>
          </a:p>
          <a:p>
            <a:r>
              <a:rPr lang="en-US" baseline="0" dirty="0" smtClean="0"/>
              <a:t>Allow for ample overlap between frames – at least a quarter of the image width to be safe.</a:t>
            </a:r>
          </a:p>
          <a:p>
            <a:endParaRPr lang="en-US" baseline="0" dirty="0" smtClean="0"/>
          </a:p>
          <a:p>
            <a:r>
              <a:rPr lang="en-US" baseline="0" dirty="0" smtClean="0"/>
              <a:t>Lens Set you </a:t>
            </a:r>
            <a:r>
              <a:rPr lang="en-US" baseline="0" dirty="0" err="1" smtClean="0"/>
              <a:t>len’s</a:t>
            </a:r>
            <a:r>
              <a:rPr lang="en-US" baseline="0" dirty="0" smtClean="0"/>
              <a:t> zoom to the middle of its range between wide angle and telephoto.  This setting is likely to produce the most even illumination of the whole image field and also the least distortion.</a:t>
            </a:r>
          </a:p>
          <a:p>
            <a:endParaRPr lang="en-US" baseline="0" dirty="0" smtClean="0"/>
          </a:p>
          <a:p>
            <a:r>
              <a:rPr lang="en-US" baseline="0" dirty="0" smtClean="0"/>
              <a:t>If possible set the lens to a small but not the smallest aperture  say f11.  Larger apertures result in unevenness of illumination in which the image is fractionally darker away from the middle.</a:t>
            </a:r>
          </a:p>
          <a:p>
            <a:endParaRPr lang="en-US" baseline="0" dirty="0" smtClean="0"/>
          </a:p>
          <a:p>
            <a:r>
              <a:rPr lang="en-US" baseline="0" dirty="0" smtClean="0"/>
              <a:t>Important detail – a distinctive building for example is in the middle of a shot not an overlap.</a:t>
            </a:r>
          </a:p>
          <a:p>
            <a:endParaRPr lang="en-US" baseline="0" dirty="0" smtClean="0"/>
          </a:p>
          <a:p>
            <a:r>
              <a:rPr lang="en-US" baseline="0" dirty="0" smtClean="0"/>
              <a:t>Portrait or Landscape orientation</a:t>
            </a:r>
            <a:endParaRPr lang="en-AU" dirty="0"/>
          </a:p>
        </p:txBody>
      </p:sp>
      <p:sp>
        <p:nvSpPr>
          <p:cNvPr id="4" name="Slide Number Placeholder 3"/>
          <p:cNvSpPr>
            <a:spLocks noGrp="1"/>
          </p:cNvSpPr>
          <p:nvPr>
            <p:ph type="sldNum" sz="quarter" idx="10"/>
          </p:nvPr>
        </p:nvSpPr>
        <p:spPr/>
        <p:txBody>
          <a:bodyPr/>
          <a:lstStyle/>
          <a:p>
            <a:fld id="{81017C38-2D9E-4DDB-9C7F-21160C373633}" type="slidenum">
              <a:rPr lang="en-AU" smtClean="0"/>
              <a:pPr/>
              <a:t>9</a:t>
            </a:fld>
            <a:endParaRPr lang="en-A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81017C38-2D9E-4DDB-9C7F-21160C373633}" type="slidenum">
              <a:rPr lang="en-AU" smtClean="0"/>
              <a:pPr/>
              <a:t>12</a:t>
            </a:fld>
            <a:endParaRPr lang="en-A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have three landscape images all with the same lens focused at the same distance using the same exposure.  Place all the images into the folder you work in and</a:t>
            </a:r>
            <a:r>
              <a:rPr lang="en-US" baseline="0" dirty="0" smtClean="0"/>
              <a:t> </a:t>
            </a:r>
            <a:r>
              <a:rPr lang="en-US" baseline="0" dirty="0" err="1" smtClean="0"/>
              <a:t>labelled</a:t>
            </a:r>
            <a:r>
              <a:rPr lang="en-US" baseline="0" dirty="0" smtClean="0"/>
              <a:t> as you see fit.</a:t>
            </a:r>
          </a:p>
          <a:p>
            <a:endParaRPr lang="en-US" baseline="0" dirty="0" smtClean="0"/>
          </a:p>
          <a:p>
            <a:r>
              <a:rPr lang="en-US" baseline="0" dirty="0" smtClean="0"/>
              <a:t>Go to File &gt; New  </a:t>
            </a:r>
            <a:r>
              <a:rPr lang="en-US" baseline="0" dirty="0" err="1" smtClean="0"/>
              <a:t>Photomerge</a:t>
            </a:r>
            <a:r>
              <a:rPr lang="en-US" baseline="0" dirty="0" smtClean="0"/>
              <a:t> to open the </a:t>
            </a:r>
            <a:r>
              <a:rPr lang="en-US" baseline="0" dirty="0" err="1" smtClean="0"/>
              <a:t>Photomerge</a:t>
            </a:r>
            <a:r>
              <a:rPr lang="en-US" baseline="0" dirty="0" smtClean="0"/>
              <a:t> command dialog.</a:t>
            </a:r>
          </a:p>
          <a:p>
            <a:endParaRPr lang="en-US" baseline="0" dirty="0" smtClean="0"/>
          </a:p>
          <a:p>
            <a:r>
              <a:rPr lang="en-US" baseline="0" dirty="0" smtClean="0"/>
              <a:t>Use the Browse button to navigate to the folder containing the images</a:t>
            </a:r>
            <a:endParaRPr lang="en-AU" dirty="0"/>
          </a:p>
        </p:txBody>
      </p:sp>
      <p:sp>
        <p:nvSpPr>
          <p:cNvPr id="4" name="Slide Number Placeholder 3"/>
          <p:cNvSpPr>
            <a:spLocks noGrp="1"/>
          </p:cNvSpPr>
          <p:nvPr>
            <p:ph type="sldNum" sz="quarter" idx="10"/>
          </p:nvPr>
        </p:nvSpPr>
        <p:spPr/>
        <p:txBody>
          <a:bodyPr/>
          <a:lstStyle/>
          <a:p>
            <a:fld id="{81017C38-2D9E-4DDB-9C7F-21160C373633}" type="slidenum">
              <a:rPr lang="en-AU" smtClean="0"/>
              <a:pPr/>
              <a:t>13</a:t>
            </a:fld>
            <a:endParaRPr lang="en-A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452D70AC-37DC-4F61-8B11-434FF90AC0BA}" type="datetimeFigureOut">
              <a:rPr lang="en-US" smtClean="0"/>
              <a:pPr/>
              <a:t>9/7/2009</a:t>
            </a:fld>
            <a:endParaRPr lang="en-AU"/>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41743C2-C1BC-463F-A039-DCADC8B1F51A}" type="slidenum">
              <a:rPr lang="en-AU" smtClean="0"/>
              <a:pPr/>
              <a:t>‹#›</a:t>
            </a:fld>
            <a:endParaRPr lang="en-AU"/>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AU"/>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52D70AC-37DC-4F61-8B11-434FF90AC0BA}" type="datetimeFigureOut">
              <a:rPr lang="en-US" smtClean="0"/>
              <a:pPr/>
              <a:t>9/7/2009</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141743C2-C1BC-463F-A039-DCADC8B1F51A}" type="slidenum">
              <a:rPr lang="en-AU" smtClean="0"/>
              <a:pPr/>
              <a:t>‹#›</a:t>
            </a:fld>
            <a:endParaRPr lang="en-AU"/>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52D70AC-37DC-4F61-8B11-434FF90AC0BA}" type="datetimeFigureOut">
              <a:rPr lang="en-US" smtClean="0"/>
              <a:pPr/>
              <a:t>9/7/2009</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141743C2-C1BC-463F-A039-DCADC8B1F51A}" type="slidenum">
              <a:rPr lang="en-AU" smtClean="0"/>
              <a:pPr/>
              <a:t>‹#›</a:t>
            </a:fld>
            <a:endParaRPr lang="en-AU"/>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52D70AC-37DC-4F61-8B11-434FF90AC0BA}" type="datetimeFigureOut">
              <a:rPr lang="en-US" smtClean="0"/>
              <a:pPr/>
              <a:t>9/7/2009</a:t>
            </a:fld>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141743C2-C1BC-463F-A039-DCADC8B1F51A}" type="slidenum">
              <a:rPr lang="en-AU" smtClean="0"/>
              <a:pPr/>
              <a:t>‹#›</a:t>
            </a:fld>
            <a:endParaRPr lang="en-AU"/>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452D70AC-37DC-4F61-8B11-434FF90AC0BA}" type="datetimeFigureOut">
              <a:rPr lang="en-US" smtClean="0"/>
              <a:pPr/>
              <a:t>9/7/2009</a:t>
            </a:fld>
            <a:endParaRPr lang="en-AU"/>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41743C2-C1BC-463F-A039-DCADC8B1F51A}" type="slidenum">
              <a:rPr lang="en-AU" smtClean="0"/>
              <a:pPr/>
              <a:t>‹#›</a:t>
            </a:fld>
            <a:endParaRPr lang="en-AU"/>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AU"/>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52D70AC-37DC-4F61-8B11-434FF90AC0BA}" type="datetimeFigureOut">
              <a:rPr lang="en-US" smtClean="0"/>
              <a:pPr/>
              <a:t>9/7/2009</a:t>
            </a:fld>
            <a:endParaRPr lang="en-AU"/>
          </a:p>
        </p:txBody>
      </p:sp>
      <p:sp>
        <p:nvSpPr>
          <p:cNvPr id="6" name="Footer Placeholder 5"/>
          <p:cNvSpPr>
            <a:spLocks noGrp="1"/>
          </p:cNvSpPr>
          <p:nvPr>
            <p:ph type="ftr" sz="quarter" idx="11"/>
          </p:nvPr>
        </p:nvSpPr>
        <p:spPr/>
        <p:txBody>
          <a:bodyPr/>
          <a:lstStyle>
            <a:extLst/>
          </a:lstStyle>
          <a:p>
            <a:endParaRPr lang="en-AU"/>
          </a:p>
        </p:txBody>
      </p:sp>
      <p:sp>
        <p:nvSpPr>
          <p:cNvPr id="7" name="Slide Number Placeholder 6"/>
          <p:cNvSpPr>
            <a:spLocks noGrp="1"/>
          </p:cNvSpPr>
          <p:nvPr>
            <p:ph type="sldNum" sz="quarter" idx="12"/>
          </p:nvPr>
        </p:nvSpPr>
        <p:spPr>
          <a:xfrm>
            <a:off x="8641080" y="6514568"/>
            <a:ext cx="464288" cy="274320"/>
          </a:xfrm>
        </p:spPr>
        <p:txBody>
          <a:bodyPr/>
          <a:lstStyle>
            <a:extLst/>
          </a:lstStyle>
          <a:p>
            <a:fld id="{141743C2-C1BC-463F-A039-DCADC8B1F51A}" type="slidenum">
              <a:rPr lang="en-AU" smtClean="0"/>
              <a:pPr/>
              <a:t>‹#›</a:t>
            </a:fld>
            <a:endParaRPr lang="en-AU"/>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52D70AC-37DC-4F61-8B11-434FF90AC0BA}" type="datetimeFigureOut">
              <a:rPr lang="en-US" smtClean="0"/>
              <a:pPr/>
              <a:t>9/7/2009</a:t>
            </a:fld>
            <a:endParaRPr lang="en-AU"/>
          </a:p>
        </p:txBody>
      </p:sp>
      <p:sp>
        <p:nvSpPr>
          <p:cNvPr id="8" name="Footer Placeholder 7"/>
          <p:cNvSpPr>
            <a:spLocks noGrp="1"/>
          </p:cNvSpPr>
          <p:nvPr>
            <p:ph type="ftr" sz="quarter" idx="11"/>
          </p:nvPr>
        </p:nvSpPr>
        <p:spPr/>
        <p:txBody>
          <a:bodyPr/>
          <a:lstStyle>
            <a:extLst/>
          </a:lstStyle>
          <a:p>
            <a:endParaRPr lang="en-AU"/>
          </a:p>
        </p:txBody>
      </p:sp>
      <p:sp>
        <p:nvSpPr>
          <p:cNvPr id="9" name="Slide Number Placeholder 8"/>
          <p:cNvSpPr>
            <a:spLocks noGrp="1"/>
          </p:cNvSpPr>
          <p:nvPr>
            <p:ph type="sldNum" sz="quarter" idx="12"/>
          </p:nvPr>
        </p:nvSpPr>
        <p:spPr>
          <a:xfrm>
            <a:off x="8641080" y="6514568"/>
            <a:ext cx="464288" cy="274320"/>
          </a:xfrm>
        </p:spPr>
        <p:txBody>
          <a:bodyPr/>
          <a:lstStyle>
            <a:extLst/>
          </a:lstStyle>
          <a:p>
            <a:fld id="{141743C2-C1BC-463F-A039-DCADC8B1F51A}" type="slidenum">
              <a:rPr lang="en-AU" smtClean="0"/>
              <a:pPr/>
              <a:t>‹#›</a:t>
            </a:fld>
            <a:endParaRPr lang="en-AU"/>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52D70AC-37DC-4F61-8B11-434FF90AC0BA}" type="datetimeFigureOut">
              <a:rPr lang="en-US" smtClean="0"/>
              <a:pPr/>
              <a:t>9/7/2009</a:t>
            </a:fld>
            <a:endParaRPr lang="en-AU"/>
          </a:p>
        </p:txBody>
      </p:sp>
      <p:sp>
        <p:nvSpPr>
          <p:cNvPr id="4" name="Footer Placeholder 3"/>
          <p:cNvSpPr>
            <a:spLocks noGrp="1"/>
          </p:cNvSpPr>
          <p:nvPr>
            <p:ph type="ftr" sz="quarter" idx="11"/>
          </p:nvPr>
        </p:nvSpPr>
        <p:spPr/>
        <p:txBody>
          <a:bodyPr/>
          <a:lstStyle>
            <a:extLst/>
          </a:lstStyle>
          <a:p>
            <a:endParaRPr lang="en-AU"/>
          </a:p>
        </p:txBody>
      </p:sp>
      <p:sp>
        <p:nvSpPr>
          <p:cNvPr id="5" name="Slide Number Placeholder 4"/>
          <p:cNvSpPr>
            <a:spLocks noGrp="1"/>
          </p:cNvSpPr>
          <p:nvPr>
            <p:ph type="sldNum" sz="quarter" idx="12"/>
          </p:nvPr>
        </p:nvSpPr>
        <p:spPr/>
        <p:txBody>
          <a:bodyPr/>
          <a:lstStyle>
            <a:extLst/>
          </a:lstStyle>
          <a:p>
            <a:fld id="{141743C2-C1BC-463F-A039-DCADC8B1F51A}" type="slidenum">
              <a:rPr lang="en-AU" smtClean="0"/>
              <a:pPr/>
              <a:t>‹#›</a:t>
            </a:fld>
            <a:endParaRPr lang="en-AU"/>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452D70AC-37DC-4F61-8B11-434FF90AC0BA}" type="datetimeFigureOut">
              <a:rPr lang="en-US" smtClean="0"/>
              <a:pPr/>
              <a:t>9/7/2009</a:t>
            </a:fld>
            <a:endParaRPr lang="en-AU"/>
          </a:p>
        </p:txBody>
      </p:sp>
      <p:sp>
        <p:nvSpPr>
          <p:cNvPr id="3" name="Footer Placeholder 2"/>
          <p:cNvSpPr>
            <a:spLocks noGrp="1"/>
          </p:cNvSpPr>
          <p:nvPr>
            <p:ph type="ftr" sz="quarter" idx="11"/>
          </p:nvPr>
        </p:nvSpPr>
        <p:spPr/>
        <p:txBody>
          <a:bodyPr/>
          <a:lstStyle>
            <a:extLst/>
          </a:lstStyle>
          <a:p>
            <a:endParaRPr lang="en-AU"/>
          </a:p>
        </p:txBody>
      </p:sp>
      <p:sp>
        <p:nvSpPr>
          <p:cNvPr id="4" name="Slide Number Placeholder 3"/>
          <p:cNvSpPr>
            <a:spLocks noGrp="1"/>
          </p:cNvSpPr>
          <p:nvPr>
            <p:ph type="sldNum" sz="quarter" idx="12"/>
          </p:nvPr>
        </p:nvSpPr>
        <p:spPr/>
        <p:txBody>
          <a:bodyPr/>
          <a:lstStyle>
            <a:extLst/>
          </a:lstStyle>
          <a:p>
            <a:fld id="{141743C2-C1BC-463F-A039-DCADC8B1F51A}" type="slidenum">
              <a:rPr lang="en-AU" smtClean="0"/>
              <a:pPr/>
              <a:t>‹#›</a:t>
            </a:fld>
            <a:endParaRPr lang="en-AU"/>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452D70AC-37DC-4F61-8B11-434FF90AC0BA}" type="datetimeFigureOut">
              <a:rPr lang="en-US" smtClean="0"/>
              <a:pPr/>
              <a:t>9/7/2009</a:t>
            </a:fld>
            <a:endParaRPr lang="en-AU"/>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141743C2-C1BC-463F-A039-DCADC8B1F51A}" type="slidenum">
              <a:rPr lang="en-AU" smtClean="0"/>
              <a:pPr/>
              <a:t>‹#›</a:t>
            </a:fld>
            <a:endParaRPr lang="en-AU"/>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AU"/>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452D70AC-37DC-4F61-8B11-434FF90AC0BA}" type="datetimeFigureOut">
              <a:rPr lang="en-US" smtClean="0"/>
              <a:pPr/>
              <a:t>9/7/2009</a:t>
            </a:fld>
            <a:endParaRPr lang="en-AU"/>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141743C2-C1BC-463F-A039-DCADC8B1F51A}" type="slidenum">
              <a:rPr lang="en-AU" smtClean="0"/>
              <a:pPr/>
              <a:t>‹#›</a:t>
            </a:fld>
            <a:endParaRPr lang="en-AU"/>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AU"/>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AU"/>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452D70AC-37DC-4F61-8B11-434FF90AC0BA}" type="datetimeFigureOut">
              <a:rPr lang="en-US" smtClean="0"/>
              <a:pPr/>
              <a:t>9/7/2009</a:t>
            </a:fld>
            <a:endParaRPr lang="en-AU"/>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141743C2-C1BC-463F-A039-DCADC8B1F51A}" type="slidenum">
              <a:rPr lang="en-AU" smtClean="0"/>
              <a:pPr/>
              <a:t>‹#›</a:t>
            </a:fld>
            <a:endParaRPr lang="en-AU"/>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panoramafactory.com/handheld/finished.html" TargetMode="External"/><Relationship Id="rId5" Type="http://schemas.openxmlformats.org/officeDocument/2006/relationships/image" Target="../media/image22.jpeg"/><Relationship Id="rId4" Type="http://schemas.openxmlformats.org/officeDocument/2006/relationships/hyperlink" Target="http://www.panoramafactory.com/handheld/stitched.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file:///C:\Users\Greg\Documents\echo1.mov" TargetMode="Externa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85786" y="1928802"/>
            <a:ext cx="7772400" cy="1470025"/>
          </a:xfrm>
        </p:spPr>
        <p:txBody>
          <a:bodyPr/>
          <a:lstStyle/>
          <a:p>
            <a:r>
              <a:rPr lang="en-US" b="1" dirty="0" smtClean="0">
                <a:solidFill>
                  <a:schemeClr val="tx1"/>
                </a:solidFill>
              </a:rPr>
              <a:t>Panoramic Photography</a:t>
            </a:r>
            <a:endParaRPr lang="en-AU" b="1" dirty="0">
              <a:solidFill>
                <a:schemeClr val="tx1"/>
              </a:solidFill>
            </a:endParaRPr>
          </a:p>
        </p:txBody>
      </p:sp>
      <p:sp>
        <p:nvSpPr>
          <p:cNvPr id="3" name="Subtitle 2"/>
          <p:cNvSpPr>
            <a:spLocks noGrp="1"/>
          </p:cNvSpPr>
          <p:nvPr>
            <p:ph type="subTitle" idx="1"/>
          </p:nvPr>
        </p:nvSpPr>
        <p:spPr>
          <a:xfrm>
            <a:off x="928662" y="3143248"/>
            <a:ext cx="6560234" cy="1752600"/>
          </a:xfrm>
        </p:spPr>
        <p:txBody>
          <a:bodyPr>
            <a:normAutofit/>
          </a:bodyPr>
          <a:lstStyle/>
          <a:p>
            <a:r>
              <a:rPr lang="en-US" dirty="0" smtClean="0"/>
              <a:t>Greg Looker</a:t>
            </a:r>
          </a:p>
          <a:p>
            <a:r>
              <a:rPr lang="en-US" dirty="0" smtClean="0"/>
              <a:t>17 Aug 09</a:t>
            </a:r>
            <a:endParaRPr lang="en-AU" dirty="0"/>
          </a:p>
        </p:txBody>
      </p:sp>
      <p:pic>
        <p:nvPicPr>
          <p:cNvPr id="5" name="Picture 4" descr="forest one.jpg"/>
          <p:cNvPicPr>
            <a:picLocks noChangeAspect="1"/>
          </p:cNvPicPr>
          <p:nvPr/>
        </p:nvPicPr>
        <p:blipFill>
          <a:blip r:embed="rId3" cstate="print"/>
          <a:stretch>
            <a:fillRect/>
          </a:stretch>
        </p:blipFill>
        <p:spPr>
          <a:xfrm>
            <a:off x="4429124" y="3786190"/>
            <a:ext cx="3433754" cy="1785950"/>
          </a:xfrm>
          <a:prstGeom prst="rect">
            <a:avLst/>
          </a:prstGeom>
        </p:spPr>
      </p:pic>
      <p:pic>
        <p:nvPicPr>
          <p:cNvPr id="4" name="Picture 3" descr="the day after.tif"/>
          <p:cNvPicPr>
            <a:picLocks noChangeAspect="1"/>
          </p:cNvPicPr>
          <p:nvPr/>
        </p:nvPicPr>
        <p:blipFill>
          <a:blip r:embed="rId4" cstate="print"/>
          <a:stretch>
            <a:fillRect/>
          </a:stretch>
        </p:blipFill>
        <p:spPr>
          <a:xfrm>
            <a:off x="0" y="3786190"/>
            <a:ext cx="9144000" cy="1756128"/>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Landscape Orientation</a:t>
            </a:r>
            <a:endParaRPr lang="en-AU" dirty="0"/>
          </a:p>
        </p:txBody>
      </p:sp>
      <p:sp>
        <p:nvSpPr>
          <p:cNvPr id="3" name="Content Placeholder 2"/>
          <p:cNvSpPr>
            <a:spLocks noGrp="1"/>
          </p:cNvSpPr>
          <p:nvPr>
            <p:ph idx="1"/>
          </p:nvPr>
        </p:nvSpPr>
        <p:spPr/>
        <p:txBody>
          <a:bodyPr/>
          <a:lstStyle/>
          <a:p>
            <a:endParaRPr lang="en-AU" dirty="0"/>
          </a:p>
        </p:txBody>
      </p:sp>
      <p:pic>
        <p:nvPicPr>
          <p:cNvPr id="4" name="Picture 3" descr="the day after.tif"/>
          <p:cNvPicPr>
            <a:picLocks noChangeAspect="1"/>
          </p:cNvPicPr>
          <p:nvPr/>
        </p:nvPicPr>
        <p:blipFill>
          <a:blip r:embed="rId2" cstate="print"/>
          <a:stretch>
            <a:fillRect/>
          </a:stretch>
        </p:blipFill>
        <p:spPr>
          <a:xfrm>
            <a:off x="642910" y="4214818"/>
            <a:ext cx="8215338" cy="1577776"/>
          </a:xfrm>
          <a:prstGeom prst="rect">
            <a:avLst/>
          </a:prstGeom>
        </p:spPr>
      </p:pic>
      <p:sp>
        <p:nvSpPr>
          <p:cNvPr id="5" name="Rectangle 4"/>
          <p:cNvSpPr/>
          <p:nvPr/>
        </p:nvSpPr>
        <p:spPr>
          <a:xfrm>
            <a:off x="1643042" y="1928802"/>
            <a:ext cx="1857388" cy="1571636"/>
          </a:xfrm>
          <a:prstGeom prst="rect">
            <a:avLst/>
          </a:prstGeom>
          <a:solidFill>
            <a:schemeClr val="accent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p:cNvSpPr/>
          <p:nvPr/>
        </p:nvSpPr>
        <p:spPr>
          <a:xfrm>
            <a:off x="642910" y="1928802"/>
            <a:ext cx="1857388" cy="1571636"/>
          </a:xfrm>
          <a:prstGeom prst="rect">
            <a:avLst/>
          </a:prstGeom>
          <a:solidFill>
            <a:schemeClr val="accent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p:cNvSpPr/>
          <p:nvPr/>
        </p:nvSpPr>
        <p:spPr>
          <a:xfrm>
            <a:off x="3143240" y="1928802"/>
            <a:ext cx="1857388" cy="1571636"/>
          </a:xfrm>
          <a:prstGeom prst="rect">
            <a:avLst/>
          </a:prstGeom>
          <a:solidFill>
            <a:schemeClr val="accent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p:cNvSpPr/>
          <p:nvPr/>
        </p:nvSpPr>
        <p:spPr>
          <a:xfrm>
            <a:off x="4643438" y="1928802"/>
            <a:ext cx="1857388" cy="1571636"/>
          </a:xfrm>
          <a:prstGeom prst="rect">
            <a:avLst/>
          </a:prstGeom>
          <a:solidFill>
            <a:schemeClr val="accent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p:cNvSpPr/>
          <p:nvPr/>
        </p:nvSpPr>
        <p:spPr>
          <a:xfrm>
            <a:off x="6000760" y="1928802"/>
            <a:ext cx="1857388" cy="1571636"/>
          </a:xfrm>
          <a:prstGeom prst="rect">
            <a:avLst/>
          </a:prstGeom>
          <a:solidFill>
            <a:schemeClr val="accent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p:cNvSpPr/>
          <p:nvPr/>
        </p:nvSpPr>
        <p:spPr>
          <a:xfrm>
            <a:off x="7072330" y="1928802"/>
            <a:ext cx="1857388" cy="1571636"/>
          </a:xfrm>
          <a:prstGeom prst="rect">
            <a:avLst/>
          </a:prstGeom>
          <a:solidFill>
            <a:schemeClr val="accent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 0  L 0 0.33295  E" pathEditMode="relative" ptsTypes="">
                                      <p:cBhvr>
                                        <p:cTn id="6" dur="2000" fill="hold"/>
                                        <p:tgtEl>
                                          <p:spTgt spid="13"/>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 0  L 0 0.33295  E" pathEditMode="relative" ptsTypes="">
                                      <p:cBhvr>
                                        <p:cTn id="10" dur="2000" fill="hold"/>
                                        <p:tgtEl>
                                          <p:spTgt spid="5"/>
                                        </p:tgtEl>
                                        <p:attrNameLst>
                                          <p:attrName>ppt_x</p:attrName>
                                          <p:attrName>ppt_y</p:attrName>
                                        </p:attrNameLst>
                                      </p:cBhvr>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0 0  L 0 0.33295  E" pathEditMode="relative" ptsTypes="">
                                      <p:cBhvr>
                                        <p:cTn id="14" dur="2000" fill="hold"/>
                                        <p:tgtEl>
                                          <p:spTgt spid="14"/>
                                        </p:tgtEl>
                                        <p:attrNameLst>
                                          <p:attrName>ppt_x</p:attrName>
                                          <p:attrName>ppt_y</p:attrName>
                                        </p:attrNameLst>
                                      </p:cBhvr>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0 0  L 0 0.33295  E" pathEditMode="relative" ptsTypes="">
                                      <p:cBhvr>
                                        <p:cTn id="18" dur="2000" fill="hold"/>
                                        <p:tgtEl>
                                          <p:spTgt spid="15"/>
                                        </p:tgtEl>
                                        <p:attrNameLst>
                                          <p:attrName>ppt_x</p:attrName>
                                          <p:attrName>ppt_y</p:attrName>
                                        </p:attrNameLst>
                                      </p:cBhvr>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0 0  L 0 0.33295  E" pathEditMode="relative" ptsTypes="">
                                      <p:cBhvr>
                                        <p:cTn id="22" dur="2000" fill="hold"/>
                                        <p:tgtEl>
                                          <p:spTgt spid="16"/>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0 0  L 0 0.33295  E" pathEditMode="relative" ptsTypes="">
                                      <p:cBhvr>
                                        <p:cTn id="26" dur="2000" fill="hold"/>
                                        <p:tgtEl>
                                          <p:spTgt spid="1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4" grpId="0" animBg="1"/>
      <p:bldP spid="15"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Portrait Landscape</a:t>
            </a:r>
            <a:endParaRPr lang="en-AU" dirty="0"/>
          </a:p>
        </p:txBody>
      </p:sp>
      <p:sp>
        <p:nvSpPr>
          <p:cNvPr id="3" name="Content Placeholder 2"/>
          <p:cNvSpPr>
            <a:spLocks noGrp="1"/>
          </p:cNvSpPr>
          <p:nvPr>
            <p:ph idx="1"/>
          </p:nvPr>
        </p:nvSpPr>
        <p:spPr/>
        <p:txBody>
          <a:bodyPr/>
          <a:lstStyle/>
          <a:p>
            <a:endParaRPr lang="en-AU" dirty="0"/>
          </a:p>
        </p:txBody>
      </p:sp>
      <p:pic>
        <p:nvPicPr>
          <p:cNvPr id="4" name="Picture 3" descr="the day after.tif"/>
          <p:cNvPicPr>
            <a:picLocks noChangeAspect="1"/>
          </p:cNvPicPr>
          <p:nvPr/>
        </p:nvPicPr>
        <p:blipFill>
          <a:blip r:embed="rId2" cstate="print"/>
          <a:stretch>
            <a:fillRect/>
          </a:stretch>
        </p:blipFill>
        <p:spPr>
          <a:xfrm>
            <a:off x="500034" y="4000504"/>
            <a:ext cx="8215370" cy="1756128"/>
          </a:xfrm>
          <a:prstGeom prst="rect">
            <a:avLst/>
          </a:prstGeom>
        </p:spPr>
      </p:pic>
      <p:sp>
        <p:nvSpPr>
          <p:cNvPr id="5" name="Rectangle 4"/>
          <p:cNvSpPr/>
          <p:nvPr/>
        </p:nvSpPr>
        <p:spPr>
          <a:xfrm>
            <a:off x="500034" y="2571744"/>
            <a:ext cx="1000132" cy="1785950"/>
          </a:xfrm>
          <a:prstGeom prst="rect">
            <a:avLst/>
          </a:prstGeom>
          <a:solidFill>
            <a:schemeClr val="accent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p:cNvSpPr/>
          <p:nvPr/>
        </p:nvSpPr>
        <p:spPr>
          <a:xfrm>
            <a:off x="1142976" y="2571744"/>
            <a:ext cx="1000132" cy="1785950"/>
          </a:xfrm>
          <a:prstGeom prst="rect">
            <a:avLst/>
          </a:prstGeom>
          <a:solidFill>
            <a:schemeClr val="accent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p:cNvSpPr/>
          <p:nvPr/>
        </p:nvSpPr>
        <p:spPr>
          <a:xfrm>
            <a:off x="1714480" y="2571744"/>
            <a:ext cx="1000132" cy="1785950"/>
          </a:xfrm>
          <a:prstGeom prst="rect">
            <a:avLst/>
          </a:prstGeom>
          <a:solidFill>
            <a:schemeClr val="accent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p:cNvSpPr/>
          <p:nvPr/>
        </p:nvSpPr>
        <p:spPr>
          <a:xfrm>
            <a:off x="2428860" y="2571744"/>
            <a:ext cx="1000132" cy="1785950"/>
          </a:xfrm>
          <a:prstGeom prst="rect">
            <a:avLst/>
          </a:prstGeom>
          <a:solidFill>
            <a:schemeClr val="accent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p:cNvSpPr/>
          <p:nvPr/>
        </p:nvSpPr>
        <p:spPr>
          <a:xfrm>
            <a:off x="3071802" y="2571744"/>
            <a:ext cx="1000132" cy="1785950"/>
          </a:xfrm>
          <a:prstGeom prst="rect">
            <a:avLst/>
          </a:prstGeom>
          <a:solidFill>
            <a:schemeClr val="accent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19"/>
          <p:cNvSpPr/>
          <p:nvPr/>
        </p:nvSpPr>
        <p:spPr>
          <a:xfrm>
            <a:off x="3786182" y="2571744"/>
            <a:ext cx="1000132" cy="1785950"/>
          </a:xfrm>
          <a:prstGeom prst="rect">
            <a:avLst/>
          </a:prstGeom>
          <a:solidFill>
            <a:schemeClr val="accent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ectangle 20"/>
          <p:cNvSpPr/>
          <p:nvPr/>
        </p:nvSpPr>
        <p:spPr>
          <a:xfrm>
            <a:off x="4429124" y="2571744"/>
            <a:ext cx="1000132" cy="1785950"/>
          </a:xfrm>
          <a:prstGeom prst="rect">
            <a:avLst/>
          </a:prstGeom>
          <a:solidFill>
            <a:schemeClr val="accent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Rectangle 21"/>
          <p:cNvSpPr/>
          <p:nvPr/>
        </p:nvSpPr>
        <p:spPr>
          <a:xfrm>
            <a:off x="5143504" y="2571744"/>
            <a:ext cx="1000132" cy="1785950"/>
          </a:xfrm>
          <a:prstGeom prst="rect">
            <a:avLst/>
          </a:prstGeom>
          <a:solidFill>
            <a:schemeClr val="accent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Rectangle 22"/>
          <p:cNvSpPr/>
          <p:nvPr/>
        </p:nvSpPr>
        <p:spPr>
          <a:xfrm>
            <a:off x="5857884" y="2571744"/>
            <a:ext cx="1000132" cy="1785950"/>
          </a:xfrm>
          <a:prstGeom prst="rect">
            <a:avLst/>
          </a:prstGeom>
          <a:solidFill>
            <a:schemeClr val="accent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4" name="Rectangle 23"/>
          <p:cNvSpPr/>
          <p:nvPr/>
        </p:nvSpPr>
        <p:spPr>
          <a:xfrm>
            <a:off x="6643702" y="2571744"/>
            <a:ext cx="1000132" cy="1785950"/>
          </a:xfrm>
          <a:prstGeom prst="rect">
            <a:avLst/>
          </a:prstGeom>
          <a:solidFill>
            <a:schemeClr val="accent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Rectangle 24"/>
          <p:cNvSpPr/>
          <p:nvPr/>
        </p:nvSpPr>
        <p:spPr>
          <a:xfrm>
            <a:off x="7215206" y="2571744"/>
            <a:ext cx="1000132" cy="1785950"/>
          </a:xfrm>
          <a:prstGeom prst="rect">
            <a:avLst/>
          </a:prstGeom>
          <a:solidFill>
            <a:schemeClr val="accent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Rectangle 25"/>
          <p:cNvSpPr/>
          <p:nvPr/>
        </p:nvSpPr>
        <p:spPr>
          <a:xfrm>
            <a:off x="7715272" y="2571744"/>
            <a:ext cx="1000132" cy="1785950"/>
          </a:xfrm>
          <a:prstGeom prst="rect">
            <a:avLst/>
          </a:prstGeom>
          <a:solidFill>
            <a:schemeClr val="accent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0469 -0.13087 L 0.00469 0.20208 " pathEditMode="relative" rAng="0" ptsTypes="AA">
                                      <p:cBhvr>
                                        <p:cTn id="6" dur="1000" fill="hold"/>
                                        <p:tgtEl>
                                          <p:spTgt spid="5"/>
                                        </p:tgtEl>
                                        <p:attrNameLst>
                                          <p:attrName>ppt_x</p:attrName>
                                          <p:attrName>ppt_y</p:attrName>
                                        </p:attrNameLst>
                                      </p:cBhvr>
                                      <p:rCtr x="0" y="166"/>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00538 -0.1415 L 0.00538 0.20462 " pathEditMode="relative" rAng="0" ptsTypes="AA">
                                      <p:cBhvr>
                                        <p:cTn id="10" dur="1000" fill="hold"/>
                                        <p:tgtEl>
                                          <p:spTgt spid="14"/>
                                        </p:tgtEl>
                                        <p:attrNameLst>
                                          <p:attrName>ppt_x</p:attrName>
                                          <p:attrName>ppt_y</p:attrName>
                                        </p:attrNameLst>
                                      </p:cBhvr>
                                      <p:rCtr x="0" y="173"/>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0" nodeType="clickEffect">
                                  <p:stCondLst>
                                    <p:cond delay="0"/>
                                  </p:stCondLst>
                                  <p:childTnLst>
                                    <p:animMotion origin="layout" path="M 0.00538 -0.1415 L 0.00538 0.20462 " pathEditMode="relative" rAng="0" ptsTypes="AA">
                                      <p:cBhvr>
                                        <p:cTn id="14" dur="1000" fill="hold"/>
                                        <p:tgtEl>
                                          <p:spTgt spid="17"/>
                                        </p:tgtEl>
                                        <p:attrNameLst>
                                          <p:attrName>ppt_x</p:attrName>
                                          <p:attrName>ppt_y</p:attrName>
                                        </p:attrNameLst>
                                      </p:cBhvr>
                                      <p:rCtr x="0" y="173"/>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0.00538 -0.1415 L 0.00538 0.20462 " pathEditMode="relative" rAng="0" ptsTypes="AA">
                                      <p:cBhvr>
                                        <p:cTn id="18" dur="1000" fill="hold"/>
                                        <p:tgtEl>
                                          <p:spTgt spid="18"/>
                                        </p:tgtEl>
                                        <p:attrNameLst>
                                          <p:attrName>ppt_x</p:attrName>
                                          <p:attrName>ppt_y</p:attrName>
                                        </p:attrNameLst>
                                      </p:cBhvr>
                                      <p:rCtr x="0" y="173"/>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grpId="0" nodeType="clickEffect">
                                  <p:stCondLst>
                                    <p:cond delay="0"/>
                                  </p:stCondLst>
                                  <p:childTnLst>
                                    <p:animMotion origin="layout" path="M 0.00538 -0.1415 L 0.00538 0.20462 " pathEditMode="relative" rAng="0" ptsTypes="AA">
                                      <p:cBhvr>
                                        <p:cTn id="22" dur="1000" fill="hold"/>
                                        <p:tgtEl>
                                          <p:spTgt spid="19"/>
                                        </p:tgtEl>
                                        <p:attrNameLst>
                                          <p:attrName>ppt_x</p:attrName>
                                          <p:attrName>ppt_y</p:attrName>
                                        </p:attrNameLst>
                                      </p:cBhvr>
                                      <p:rCtr x="0" y="173"/>
                                    </p:animMotion>
                                  </p:childTnLst>
                                </p:cTn>
                              </p:par>
                            </p:childTnLst>
                          </p:cTn>
                        </p:par>
                      </p:childTnLst>
                    </p:cTn>
                  </p:par>
                  <p:par>
                    <p:cTn id="23" fill="hold">
                      <p:stCondLst>
                        <p:cond delay="indefinite"/>
                      </p:stCondLst>
                      <p:childTnLst>
                        <p:par>
                          <p:cTn id="24" fill="hold">
                            <p:stCondLst>
                              <p:cond delay="0"/>
                            </p:stCondLst>
                            <p:childTnLst>
                              <p:par>
                                <p:cTn id="25" presetID="42" presetClass="path" presetSubtype="0" accel="50000" decel="50000" fill="hold" grpId="0" nodeType="clickEffect">
                                  <p:stCondLst>
                                    <p:cond delay="0"/>
                                  </p:stCondLst>
                                  <p:childTnLst>
                                    <p:animMotion origin="layout" path="M 0.00538 -0.1415 L 0.00538 0.20462 " pathEditMode="relative" rAng="0" ptsTypes="AA">
                                      <p:cBhvr>
                                        <p:cTn id="26" dur="1000" fill="hold"/>
                                        <p:tgtEl>
                                          <p:spTgt spid="20"/>
                                        </p:tgtEl>
                                        <p:attrNameLst>
                                          <p:attrName>ppt_x</p:attrName>
                                          <p:attrName>ppt_y</p:attrName>
                                        </p:attrNameLst>
                                      </p:cBhvr>
                                      <p:rCtr x="0" y="173"/>
                                    </p:animMotion>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0" nodeType="clickEffect">
                                  <p:stCondLst>
                                    <p:cond delay="0"/>
                                  </p:stCondLst>
                                  <p:childTnLst>
                                    <p:animMotion origin="layout" path="M 0.00538 -0.1415 L 0.00538 0.20462 " pathEditMode="relative" rAng="0" ptsTypes="AA">
                                      <p:cBhvr>
                                        <p:cTn id="30" dur="1000" fill="hold"/>
                                        <p:tgtEl>
                                          <p:spTgt spid="21"/>
                                        </p:tgtEl>
                                        <p:attrNameLst>
                                          <p:attrName>ppt_x</p:attrName>
                                          <p:attrName>ppt_y</p:attrName>
                                        </p:attrNameLst>
                                      </p:cBhvr>
                                      <p:rCtr x="0" y="173"/>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grpId="0" nodeType="clickEffect">
                                  <p:stCondLst>
                                    <p:cond delay="0"/>
                                  </p:stCondLst>
                                  <p:childTnLst>
                                    <p:animMotion origin="layout" path="M 0.00538 -0.1415 L 0.00538 0.20462 " pathEditMode="relative" rAng="0" ptsTypes="AA">
                                      <p:cBhvr>
                                        <p:cTn id="34" dur="1000" fill="hold"/>
                                        <p:tgtEl>
                                          <p:spTgt spid="22"/>
                                        </p:tgtEl>
                                        <p:attrNameLst>
                                          <p:attrName>ppt_x</p:attrName>
                                          <p:attrName>ppt_y</p:attrName>
                                        </p:attrNameLst>
                                      </p:cBhvr>
                                      <p:rCtr x="0" y="173"/>
                                    </p:animMotion>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0" nodeType="clickEffect">
                                  <p:stCondLst>
                                    <p:cond delay="0"/>
                                  </p:stCondLst>
                                  <p:childTnLst>
                                    <p:animMotion origin="layout" path="M 0.00538 -0.1415 L 0.00538 0.20462 " pathEditMode="relative" rAng="0" ptsTypes="AA">
                                      <p:cBhvr>
                                        <p:cTn id="38" dur="1000" fill="hold"/>
                                        <p:tgtEl>
                                          <p:spTgt spid="23"/>
                                        </p:tgtEl>
                                        <p:attrNameLst>
                                          <p:attrName>ppt_x</p:attrName>
                                          <p:attrName>ppt_y</p:attrName>
                                        </p:attrNameLst>
                                      </p:cBhvr>
                                      <p:rCtr x="0" y="173"/>
                                    </p:animMotion>
                                  </p:childTnLst>
                                </p:cTn>
                              </p:par>
                            </p:childTnLst>
                          </p:cTn>
                        </p:par>
                      </p:childTnLst>
                    </p:cTn>
                  </p:par>
                  <p:par>
                    <p:cTn id="39" fill="hold">
                      <p:stCondLst>
                        <p:cond delay="indefinite"/>
                      </p:stCondLst>
                      <p:childTnLst>
                        <p:par>
                          <p:cTn id="40" fill="hold">
                            <p:stCondLst>
                              <p:cond delay="0"/>
                            </p:stCondLst>
                            <p:childTnLst>
                              <p:par>
                                <p:cTn id="41" presetID="42" presetClass="path" presetSubtype="0" accel="50000" decel="50000" fill="hold" grpId="0" nodeType="clickEffect">
                                  <p:stCondLst>
                                    <p:cond delay="0"/>
                                  </p:stCondLst>
                                  <p:childTnLst>
                                    <p:animMotion origin="layout" path="M 0.00538 -0.1415 L 0.00538 0.20462 " pathEditMode="relative" rAng="0" ptsTypes="AA">
                                      <p:cBhvr>
                                        <p:cTn id="42" dur="1000" fill="hold"/>
                                        <p:tgtEl>
                                          <p:spTgt spid="24"/>
                                        </p:tgtEl>
                                        <p:attrNameLst>
                                          <p:attrName>ppt_x</p:attrName>
                                          <p:attrName>ppt_y</p:attrName>
                                        </p:attrNameLst>
                                      </p:cBhvr>
                                      <p:rCtr x="0" y="173"/>
                                    </p:animMotion>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0" nodeType="clickEffect">
                                  <p:stCondLst>
                                    <p:cond delay="0"/>
                                  </p:stCondLst>
                                  <p:childTnLst>
                                    <p:animMotion origin="layout" path="M 0.00538 -0.1415 L 0.00538 0.20462 " pathEditMode="relative" rAng="0" ptsTypes="AA">
                                      <p:cBhvr>
                                        <p:cTn id="46" dur="1000" fill="hold"/>
                                        <p:tgtEl>
                                          <p:spTgt spid="25"/>
                                        </p:tgtEl>
                                        <p:attrNameLst>
                                          <p:attrName>ppt_x</p:attrName>
                                          <p:attrName>ppt_y</p:attrName>
                                        </p:attrNameLst>
                                      </p:cBhvr>
                                      <p:rCtr x="0" y="173"/>
                                    </p:animMotion>
                                  </p:childTnLst>
                                </p:cTn>
                              </p:par>
                              <p:par>
                                <p:cTn id="47" presetID="42" presetClass="path" presetSubtype="0" accel="50000" decel="50000" fill="hold" grpId="0" nodeType="withEffect">
                                  <p:stCondLst>
                                    <p:cond delay="0"/>
                                  </p:stCondLst>
                                  <p:childTnLst>
                                    <p:animMotion origin="layout" path="M 0.00538 -0.1415 L 0.00538 0.20462 " pathEditMode="relative" rAng="0" ptsTypes="AA">
                                      <p:cBhvr>
                                        <p:cTn id="48" dur="1000" fill="hold"/>
                                        <p:tgtEl>
                                          <p:spTgt spid="26"/>
                                        </p:tgtEl>
                                        <p:attrNameLst>
                                          <p:attrName>ppt_x</p:attrName>
                                          <p:attrName>ppt_y</p:attrName>
                                        </p:attrNameLst>
                                      </p:cBhvr>
                                      <p:rCtr x="0" y="17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4"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a:t>
            </a:r>
            <a:endParaRPr lang="en-AU" dirty="0"/>
          </a:p>
        </p:txBody>
      </p:sp>
      <p:sp>
        <p:nvSpPr>
          <p:cNvPr id="3" name="Content Placeholder 2"/>
          <p:cNvSpPr>
            <a:spLocks noGrp="1"/>
          </p:cNvSpPr>
          <p:nvPr>
            <p:ph idx="1"/>
          </p:nvPr>
        </p:nvSpPr>
        <p:spPr/>
        <p:txBody>
          <a:bodyPr/>
          <a:lstStyle/>
          <a:p>
            <a:r>
              <a:rPr lang="en-US" dirty="0" smtClean="0"/>
              <a:t>Photoshop CS</a:t>
            </a:r>
          </a:p>
          <a:p>
            <a:r>
              <a:rPr lang="en-US" dirty="0" smtClean="0"/>
              <a:t>The Panorama Factory</a:t>
            </a:r>
          </a:p>
          <a:p>
            <a:r>
              <a:rPr lang="en-US" dirty="0" err="1" smtClean="0"/>
              <a:t>Panowaever</a:t>
            </a:r>
            <a:endParaRPr lang="en-US" dirty="0" smtClean="0"/>
          </a:p>
          <a:p>
            <a:r>
              <a:rPr lang="en-US" dirty="0" smtClean="0"/>
              <a:t>Panorama Builder 7.0</a:t>
            </a:r>
          </a:p>
          <a:p>
            <a:r>
              <a:rPr lang="en-US" dirty="0" err="1" smtClean="0"/>
              <a:t>Autostitch</a:t>
            </a:r>
            <a:endParaRPr lang="en-US" dirty="0" smtClean="0"/>
          </a:p>
          <a:p>
            <a:r>
              <a:rPr lang="en-US" dirty="0" smtClean="0"/>
              <a:t>D Joiner</a:t>
            </a:r>
          </a:p>
          <a:p>
            <a:r>
              <a:rPr lang="en-US" dirty="0" smtClean="0"/>
              <a:t>Double Take</a:t>
            </a:r>
          </a:p>
          <a:p>
            <a:r>
              <a:rPr lang="en-US" dirty="0" smtClean="0"/>
              <a:t>Stitching</a:t>
            </a:r>
            <a:endParaRPr lang="en-AU" dirty="0"/>
          </a:p>
        </p:txBody>
      </p:sp>
      <p:pic>
        <p:nvPicPr>
          <p:cNvPr id="19458" name="Picture 2" descr="http://www.panoramafactory.com/handheld/imported.jpg"/>
          <p:cNvPicPr>
            <a:picLocks noChangeAspect="1" noChangeArrowheads="1"/>
          </p:cNvPicPr>
          <p:nvPr/>
        </p:nvPicPr>
        <p:blipFill>
          <a:blip r:embed="rId3" cstate="print"/>
          <a:srcRect/>
          <a:stretch>
            <a:fillRect/>
          </a:stretch>
        </p:blipFill>
        <p:spPr bwMode="auto">
          <a:xfrm>
            <a:off x="6643702" y="1714488"/>
            <a:ext cx="2273285" cy="1416245"/>
          </a:xfrm>
          <a:prstGeom prst="rect">
            <a:avLst/>
          </a:prstGeom>
          <a:noFill/>
        </p:spPr>
      </p:pic>
      <p:pic>
        <p:nvPicPr>
          <p:cNvPr id="19462" name="Picture 6" descr="http://www.panoramafactory.com/handheld/stitched_thumb.jpg">
            <a:hlinkClick r:id="rId4"/>
          </p:cNvPr>
          <p:cNvPicPr>
            <a:picLocks noChangeAspect="1" noChangeArrowheads="1"/>
          </p:cNvPicPr>
          <p:nvPr/>
        </p:nvPicPr>
        <p:blipFill>
          <a:blip r:embed="rId5" cstate="print"/>
          <a:srcRect/>
          <a:stretch>
            <a:fillRect/>
          </a:stretch>
        </p:blipFill>
        <p:spPr bwMode="auto">
          <a:xfrm>
            <a:off x="6715140" y="3357562"/>
            <a:ext cx="2076450" cy="1219201"/>
          </a:xfrm>
          <a:prstGeom prst="rect">
            <a:avLst/>
          </a:prstGeom>
          <a:noFill/>
        </p:spPr>
      </p:pic>
      <p:pic>
        <p:nvPicPr>
          <p:cNvPr id="19464" name="Picture 8" descr="http://www.panoramafactory.com/handheld/finished_thumb.jpg">
            <a:hlinkClick r:id="rId6"/>
          </p:cNvPr>
          <p:cNvPicPr>
            <a:picLocks noChangeAspect="1" noChangeArrowheads="1"/>
          </p:cNvPicPr>
          <p:nvPr/>
        </p:nvPicPr>
        <p:blipFill>
          <a:blip r:embed="rId7" cstate="print"/>
          <a:srcRect/>
          <a:stretch>
            <a:fillRect/>
          </a:stretch>
        </p:blipFill>
        <p:spPr bwMode="auto">
          <a:xfrm>
            <a:off x="6929454" y="4714884"/>
            <a:ext cx="1733550" cy="1219201"/>
          </a:xfrm>
          <a:prstGeom prst="rect">
            <a:avLst/>
          </a:prstGeom>
          <a:noFill/>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Merging </a:t>
            </a:r>
            <a:r>
              <a:rPr lang="en-US" smtClean="0"/>
              <a:t>/ Stitching</a:t>
            </a:r>
            <a:endParaRPr lang="en-AU" dirty="0"/>
          </a:p>
        </p:txBody>
      </p:sp>
      <p:sp>
        <p:nvSpPr>
          <p:cNvPr id="3" name="Content Placeholder 2"/>
          <p:cNvSpPr>
            <a:spLocks noGrp="1"/>
          </p:cNvSpPr>
          <p:nvPr>
            <p:ph idx="1"/>
          </p:nvPr>
        </p:nvSpPr>
        <p:spPr/>
        <p:txBody>
          <a:bodyPr/>
          <a:lstStyle/>
          <a:p>
            <a:endParaRPr lang="en-AU"/>
          </a:p>
        </p:txBody>
      </p:sp>
      <p:pic>
        <p:nvPicPr>
          <p:cNvPr id="1028" name="Picture 4"/>
          <p:cNvPicPr>
            <a:picLocks noChangeAspect="1" noChangeArrowheads="1"/>
          </p:cNvPicPr>
          <p:nvPr/>
        </p:nvPicPr>
        <p:blipFill>
          <a:blip r:embed="rId3" cstate="print"/>
          <a:srcRect/>
          <a:stretch>
            <a:fillRect/>
          </a:stretch>
        </p:blipFill>
        <p:spPr bwMode="auto">
          <a:xfrm>
            <a:off x="-1524000" y="-381000"/>
            <a:ext cx="12192000" cy="7620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dirty="0"/>
          </a:p>
        </p:txBody>
      </p:sp>
      <p:pic>
        <p:nvPicPr>
          <p:cNvPr id="2050" name="Picture 2"/>
          <p:cNvPicPr>
            <a:picLocks noChangeAspect="1" noChangeArrowheads="1"/>
          </p:cNvPicPr>
          <p:nvPr/>
        </p:nvPicPr>
        <p:blipFill>
          <a:blip r:embed="rId3" cstate="print"/>
          <a:srcRect/>
          <a:stretch>
            <a:fillRect/>
          </a:stretch>
        </p:blipFill>
        <p:spPr bwMode="auto">
          <a:xfrm>
            <a:off x="2338388" y="1590675"/>
            <a:ext cx="4467225" cy="36766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3074" name="Picture 2"/>
          <p:cNvPicPr>
            <a:picLocks noChangeAspect="1" noChangeArrowheads="1"/>
          </p:cNvPicPr>
          <p:nvPr/>
        </p:nvPicPr>
        <p:blipFill>
          <a:blip r:embed="rId3" cstate="print"/>
          <a:srcRect/>
          <a:stretch>
            <a:fillRect/>
          </a:stretch>
        </p:blipFill>
        <p:spPr bwMode="auto">
          <a:xfrm>
            <a:off x="0" y="0"/>
            <a:ext cx="12192000" cy="73818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4098" name="Picture 2"/>
          <p:cNvPicPr>
            <a:picLocks noChangeAspect="1" noChangeArrowheads="1"/>
          </p:cNvPicPr>
          <p:nvPr/>
        </p:nvPicPr>
        <p:blipFill>
          <a:blip r:embed="rId3" cstate="print"/>
          <a:srcRect/>
          <a:stretch>
            <a:fillRect/>
          </a:stretch>
        </p:blipFill>
        <p:spPr bwMode="auto">
          <a:xfrm>
            <a:off x="0" y="0"/>
            <a:ext cx="12192000" cy="73818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1026" name="Picture 2"/>
          <p:cNvPicPr>
            <a:picLocks noChangeAspect="1" noChangeArrowheads="1"/>
          </p:cNvPicPr>
          <p:nvPr/>
        </p:nvPicPr>
        <p:blipFill>
          <a:blip r:embed="rId3" cstate="print"/>
          <a:srcRect/>
          <a:stretch>
            <a:fillRect/>
          </a:stretch>
        </p:blipFill>
        <p:spPr bwMode="auto">
          <a:xfrm>
            <a:off x="0" y="0"/>
            <a:ext cx="12068175" cy="72771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pic>
        <p:nvPicPr>
          <p:cNvPr id="2050" name="Picture 2"/>
          <p:cNvPicPr>
            <a:picLocks noChangeAspect="1" noChangeArrowheads="1"/>
          </p:cNvPicPr>
          <p:nvPr/>
        </p:nvPicPr>
        <p:blipFill>
          <a:blip r:embed="rId3" cstate="print"/>
          <a:srcRect/>
          <a:stretch>
            <a:fillRect/>
          </a:stretch>
        </p:blipFill>
        <p:spPr bwMode="auto">
          <a:xfrm>
            <a:off x="0" y="0"/>
            <a:ext cx="12068175" cy="72771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AU" dirty="0"/>
          </a:p>
        </p:txBody>
      </p:sp>
      <p:sp>
        <p:nvSpPr>
          <p:cNvPr id="3" name="Content Placeholder 2"/>
          <p:cNvSpPr>
            <a:spLocks noGrp="1"/>
          </p:cNvSpPr>
          <p:nvPr>
            <p:ph idx="1"/>
          </p:nvPr>
        </p:nvSpPr>
        <p:spPr/>
        <p:txBody>
          <a:bodyPr/>
          <a:lstStyle/>
          <a:p>
            <a:endParaRPr lang="en-AU"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5" name="Picture 4" descr="58_full.jpg"/>
          <p:cNvPicPr>
            <a:picLocks noChangeAspect="1"/>
          </p:cNvPicPr>
          <p:nvPr/>
        </p:nvPicPr>
        <p:blipFill>
          <a:blip r:embed="rId2" cstate="print"/>
          <a:stretch>
            <a:fillRect/>
          </a:stretch>
        </p:blipFill>
        <p:spPr>
          <a:xfrm>
            <a:off x="1071538" y="1928802"/>
            <a:ext cx="7143750" cy="2381250"/>
          </a:xfrm>
          <a:prstGeom prst="rect">
            <a:avLst/>
          </a:prstGeom>
        </p:spPr>
      </p:pic>
      <p:sp>
        <p:nvSpPr>
          <p:cNvPr id="9" name="Rectangle 8"/>
          <p:cNvSpPr/>
          <p:nvPr/>
        </p:nvSpPr>
        <p:spPr>
          <a:xfrm>
            <a:off x="714348" y="5429264"/>
            <a:ext cx="4071950" cy="830997"/>
          </a:xfrm>
          <a:prstGeom prst="rect">
            <a:avLst/>
          </a:prstGeom>
        </p:spPr>
        <p:txBody>
          <a:bodyPr wrap="square">
            <a:spAutoFit/>
          </a:bodyPr>
          <a:lstStyle/>
          <a:p>
            <a:r>
              <a:rPr lang="en-AU" sz="1200" dirty="0" smtClean="0"/>
              <a:t>Max Taylor panoramas©</a:t>
            </a:r>
            <a:br>
              <a:rPr lang="en-AU" sz="1200" dirty="0" smtClean="0"/>
            </a:br>
            <a:r>
              <a:rPr lang="en-AU" sz="1200" dirty="0" smtClean="0"/>
              <a:t>211 Balgowlah Road, Balgowlah NSW 2093 Australia </a:t>
            </a:r>
            <a:br>
              <a:rPr lang="en-AU" sz="1200" dirty="0" smtClean="0"/>
            </a:br>
            <a:r>
              <a:rPr lang="en-AU" sz="1200" dirty="0" smtClean="0"/>
              <a:t>Phone:  +61 2 9948 7400</a:t>
            </a:r>
            <a:br>
              <a:rPr lang="en-AU" sz="1200" dirty="0" smtClean="0"/>
            </a:br>
            <a:r>
              <a:rPr lang="en-AU" sz="1200" dirty="0" smtClean="0"/>
              <a:t>Email:  info@maxtaylor.com.au</a:t>
            </a:r>
            <a:endParaRPr lang="en-AU" sz="1200" dirty="0"/>
          </a:p>
        </p:txBody>
      </p:sp>
    </p:spTree>
  </p:cSld>
  <p:clrMapOvr>
    <a:masterClrMapping/>
  </p:clrMapOvr>
  <p:transition>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dirty="0"/>
          </a:p>
        </p:txBody>
      </p:sp>
      <p:pic>
        <p:nvPicPr>
          <p:cNvPr id="4" name="Content Placeholder 3" descr="322_full.jpg"/>
          <p:cNvPicPr>
            <a:picLocks noChangeAspect="1"/>
          </p:cNvPicPr>
          <p:nvPr/>
        </p:nvPicPr>
        <p:blipFill>
          <a:blip r:embed="rId2" cstate="print"/>
          <a:stretch>
            <a:fillRect/>
          </a:stretch>
        </p:blipFill>
        <p:spPr>
          <a:xfrm>
            <a:off x="5857884" y="928670"/>
            <a:ext cx="1714512" cy="5320898"/>
          </a:xfrm>
          <a:prstGeom prst="rect">
            <a:avLst/>
          </a:prstGeom>
        </p:spPr>
      </p:pic>
      <p:sp>
        <p:nvSpPr>
          <p:cNvPr id="5" name="Rectangle 4"/>
          <p:cNvSpPr/>
          <p:nvPr/>
        </p:nvSpPr>
        <p:spPr>
          <a:xfrm>
            <a:off x="357158" y="5357826"/>
            <a:ext cx="4071950" cy="830997"/>
          </a:xfrm>
          <a:prstGeom prst="rect">
            <a:avLst/>
          </a:prstGeom>
        </p:spPr>
        <p:txBody>
          <a:bodyPr wrap="square">
            <a:spAutoFit/>
          </a:bodyPr>
          <a:lstStyle/>
          <a:p>
            <a:r>
              <a:rPr lang="en-AU" sz="1200" dirty="0" smtClean="0"/>
              <a:t>Max Taylor panoramas©</a:t>
            </a:r>
            <a:br>
              <a:rPr lang="en-AU" sz="1200" dirty="0" smtClean="0"/>
            </a:br>
            <a:r>
              <a:rPr lang="en-AU" sz="1200" dirty="0" smtClean="0"/>
              <a:t>211 Balgowlah Road, Balgowlah NSW 2093 Australia </a:t>
            </a:r>
            <a:br>
              <a:rPr lang="en-AU" sz="1200" dirty="0" smtClean="0"/>
            </a:br>
            <a:r>
              <a:rPr lang="en-AU" sz="1200" dirty="0" smtClean="0"/>
              <a:t>Phone:  +61 2 9948 7400</a:t>
            </a:r>
            <a:br>
              <a:rPr lang="en-AU" sz="1200" dirty="0" smtClean="0"/>
            </a:br>
            <a:r>
              <a:rPr lang="en-AU" sz="1200" dirty="0" smtClean="0"/>
              <a:t>Email:  info@maxtaylor.com.au</a:t>
            </a:r>
            <a:endParaRPr lang="en-AU" sz="1200" dirty="0"/>
          </a:p>
        </p:txBody>
      </p:sp>
    </p:spTree>
  </p:cSld>
  <p:clrMapOvr>
    <a:masterClrMapping/>
  </p:clrMapOvr>
  <p:transition>
    <p:split dir="in"/>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lide05.jpg"/>
          <p:cNvPicPr>
            <a:picLocks noChangeAspect="1"/>
          </p:cNvPicPr>
          <p:nvPr/>
        </p:nvPicPr>
        <p:blipFill>
          <a:blip r:embed="rId3" cstate="print"/>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Introduction</a:t>
            </a:r>
            <a:endParaRPr lang="en-AU" dirty="0">
              <a:solidFill>
                <a:schemeClr val="bg1"/>
              </a:solidFill>
            </a:endParaRPr>
          </a:p>
        </p:txBody>
      </p:sp>
      <p:sp>
        <p:nvSpPr>
          <p:cNvPr id="3" name="Content Placeholder 2"/>
          <p:cNvSpPr>
            <a:spLocks noGrp="1"/>
          </p:cNvSpPr>
          <p:nvPr>
            <p:ph idx="1"/>
          </p:nvPr>
        </p:nvSpPr>
        <p:spPr/>
        <p:txBody>
          <a:bodyPr/>
          <a:lstStyle/>
          <a:p>
            <a:r>
              <a:rPr lang="en-US" dirty="0" smtClean="0">
                <a:ln w="18415" cmpd="sng">
                  <a:solidFill>
                    <a:srgbClr val="FFFFFF"/>
                  </a:solidFill>
                  <a:prstDash val="solid"/>
                </a:ln>
                <a:solidFill>
                  <a:srgbClr val="FFFFFF"/>
                </a:solidFill>
                <a:effectLst>
                  <a:outerShdw blurRad="38100" dist="38100" dir="2700000" algn="tl">
                    <a:srgbClr val="000000">
                      <a:alpha val="43137"/>
                    </a:srgbClr>
                  </a:outerShdw>
                </a:effectLst>
              </a:rPr>
              <a:t>Panoramic pictures scream special to me.</a:t>
            </a:r>
          </a:p>
          <a:p>
            <a:r>
              <a:rPr lang="en-US" dirty="0" smtClean="0">
                <a:ln w="18415" cmpd="sng">
                  <a:solidFill>
                    <a:srgbClr val="FFFFFF"/>
                  </a:solidFill>
                  <a:prstDash val="solid"/>
                </a:ln>
                <a:solidFill>
                  <a:srgbClr val="FFFFFF"/>
                </a:solidFill>
                <a:effectLst>
                  <a:outerShdw blurRad="38100" dist="38100" dir="2700000" algn="tl">
                    <a:srgbClr val="000000">
                      <a:alpha val="43137"/>
                    </a:srgbClr>
                  </a:outerShdw>
                </a:effectLst>
              </a:rPr>
              <a:t>No uh moments</a:t>
            </a:r>
          </a:p>
          <a:p>
            <a:r>
              <a:rPr lang="en-US" dirty="0" smtClean="0">
                <a:ln w="18415" cmpd="sng">
                  <a:solidFill>
                    <a:srgbClr val="FFFFFF"/>
                  </a:solidFill>
                  <a:prstDash val="solid"/>
                </a:ln>
                <a:solidFill>
                  <a:srgbClr val="FFFFFF"/>
                </a:solidFill>
                <a:effectLst>
                  <a:outerShdw blurRad="38100" dist="38100" dir="2700000" algn="tl">
                    <a:srgbClr val="000000">
                      <a:alpha val="43137"/>
                    </a:srgbClr>
                  </a:outerShdw>
                </a:effectLst>
              </a:rPr>
              <a:t>Invite discussion</a:t>
            </a:r>
          </a:p>
          <a:p>
            <a:endParaRPr lang="en-US" dirty="0" smtClean="0">
              <a:ln w="18415" cmpd="sng">
                <a:solidFill>
                  <a:srgbClr val="FFFFFF"/>
                </a:solidFill>
                <a:prstDash val="solid"/>
              </a:ln>
              <a:solidFill>
                <a:srgbClr val="FFFFFF"/>
              </a:solidFill>
              <a:effectLst>
                <a:outerShdw blurRad="38100" dist="38100" dir="2700000" algn="tl" rotWithShape="0">
                  <a:srgbClr val="000000">
                    <a:alpha val="43137"/>
                  </a:srgbClr>
                </a:outerShdw>
              </a:effectLst>
            </a:endParaRPr>
          </a:p>
          <a:p>
            <a:endParaRPr lang="en-AU" dirty="0">
              <a:ln w="18415" cmpd="sng">
                <a:solidFill>
                  <a:srgbClr val="FFFFFF"/>
                </a:solidFill>
                <a:prstDash val="solid"/>
              </a:ln>
              <a:solidFill>
                <a:srgbClr val="FFFFFF"/>
              </a:solidFill>
              <a:effectLst>
                <a:outerShdw blurRad="38100" dist="38100" dir="2700000" algn="tl" rotWithShape="0">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4.jpg"/>
          <p:cNvPicPr>
            <a:picLocks noChangeAspect="1"/>
          </p:cNvPicPr>
          <p:nvPr/>
        </p:nvPicPr>
        <p:blipFill>
          <a:blip r:embed="rId3" cstate="print"/>
          <a:stretch>
            <a:fillRect/>
          </a:stretch>
        </p:blipFill>
        <p:spPr>
          <a:xfrm>
            <a:off x="-38632" y="0"/>
            <a:ext cx="9182632" cy="6857999"/>
          </a:xfrm>
          <a:prstGeom prst="rect">
            <a:avLst/>
          </a:prstGeom>
        </p:spPr>
      </p:pic>
      <p:sp>
        <p:nvSpPr>
          <p:cNvPr id="2" name="Title 1"/>
          <p:cNvSpPr>
            <a:spLocks noGrp="1"/>
          </p:cNvSpPr>
          <p:nvPr>
            <p:ph type="title"/>
          </p:nvPr>
        </p:nvSpPr>
        <p:spPr/>
        <p:txBody>
          <a:bodyPr/>
          <a:lstStyle/>
          <a:p>
            <a:r>
              <a:rPr lang="en-US" dirty="0" smtClean="0"/>
              <a:t>Scope</a:t>
            </a:r>
            <a:endParaRPr lang="en-AU" dirty="0"/>
          </a:p>
        </p:txBody>
      </p:sp>
      <p:sp>
        <p:nvSpPr>
          <p:cNvPr id="3" name="Content Placeholder 2"/>
          <p:cNvSpPr>
            <a:spLocks noGrp="1"/>
          </p:cNvSpPr>
          <p:nvPr>
            <p:ph idx="1"/>
          </p:nvPr>
        </p:nvSpPr>
        <p:spPr/>
        <p:txBody>
          <a:bodyPr/>
          <a:lstStyle/>
          <a:p>
            <a:r>
              <a:rPr lang="en-US" dirty="0" smtClean="0"/>
              <a:t>Introduction</a:t>
            </a:r>
          </a:p>
          <a:p>
            <a:r>
              <a:rPr lang="en-US" dirty="0" smtClean="0"/>
              <a:t>Equipment</a:t>
            </a:r>
          </a:p>
          <a:p>
            <a:r>
              <a:rPr lang="en-US" dirty="0" smtClean="0"/>
              <a:t>Considerations</a:t>
            </a:r>
          </a:p>
          <a:p>
            <a:r>
              <a:rPr lang="en-US" dirty="0" smtClean="0"/>
              <a:t>Taking the photo</a:t>
            </a:r>
          </a:p>
          <a:p>
            <a:r>
              <a:rPr lang="en-US" dirty="0" smtClean="0"/>
              <a:t>Available Software</a:t>
            </a:r>
          </a:p>
          <a:p>
            <a:r>
              <a:rPr lang="en-US" dirty="0" smtClean="0"/>
              <a:t>Merging</a:t>
            </a:r>
          </a:p>
          <a:p>
            <a:r>
              <a:rPr lang="en-US" dirty="0" smtClean="0"/>
              <a:t>Finished Product</a:t>
            </a:r>
          </a:p>
          <a:p>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kompakt_1.jpg"/>
          <p:cNvPicPr>
            <a:picLocks noChangeAspect="1"/>
          </p:cNvPicPr>
          <p:nvPr/>
        </p:nvPicPr>
        <p:blipFill>
          <a:blip r:embed="rId3" cstate="print"/>
          <a:stretch>
            <a:fillRect/>
          </a:stretch>
        </p:blipFill>
        <p:spPr>
          <a:xfrm>
            <a:off x="1071538" y="1714488"/>
            <a:ext cx="2285984" cy="1534116"/>
          </a:xfrm>
          <a:prstGeom prst="rect">
            <a:avLst/>
          </a:prstGeom>
        </p:spPr>
      </p:pic>
      <p:sp>
        <p:nvSpPr>
          <p:cNvPr id="2" name="Title 1"/>
          <p:cNvSpPr>
            <a:spLocks noGrp="1"/>
          </p:cNvSpPr>
          <p:nvPr>
            <p:ph type="title"/>
          </p:nvPr>
        </p:nvSpPr>
        <p:spPr/>
        <p:txBody>
          <a:bodyPr/>
          <a:lstStyle/>
          <a:p>
            <a:pPr algn="ctr"/>
            <a:r>
              <a:rPr lang="en-US" dirty="0" smtClean="0"/>
              <a:t>Equipment</a:t>
            </a:r>
            <a:endParaRPr lang="en-AU" dirty="0"/>
          </a:p>
        </p:txBody>
      </p:sp>
      <p:pic>
        <p:nvPicPr>
          <p:cNvPr id="7" name="Picture 6" descr="PC%20widelux_f8.jpg"/>
          <p:cNvPicPr>
            <a:picLocks noChangeAspect="1"/>
          </p:cNvPicPr>
          <p:nvPr/>
        </p:nvPicPr>
        <p:blipFill>
          <a:blip r:embed="rId4" cstate="print"/>
          <a:stretch>
            <a:fillRect/>
          </a:stretch>
        </p:blipFill>
        <p:spPr>
          <a:xfrm>
            <a:off x="428596" y="4714884"/>
            <a:ext cx="2428892" cy="1573922"/>
          </a:xfrm>
          <a:prstGeom prst="rect">
            <a:avLst/>
          </a:prstGeom>
        </p:spPr>
      </p:pic>
      <p:pic>
        <p:nvPicPr>
          <p:cNvPr id="8" name="Picture 7" descr="PC%20Panxpancam.jpg"/>
          <p:cNvPicPr>
            <a:picLocks noChangeAspect="1"/>
          </p:cNvPicPr>
          <p:nvPr/>
        </p:nvPicPr>
        <p:blipFill>
          <a:blip r:embed="rId5" cstate="print"/>
          <a:stretch>
            <a:fillRect/>
          </a:stretch>
        </p:blipFill>
        <p:spPr>
          <a:xfrm>
            <a:off x="4500562" y="1643050"/>
            <a:ext cx="2842214" cy="1830386"/>
          </a:xfrm>
          <a:prstGeom prst="rect">
            <a:avLst/>
          </a:prstGeom>
        </p:spPr>
      </p:pic>
      <p:pic>
        <p:nvPicPr>
          <p:cNvPr id="9" name="Picture 8" descr="widepan170.jpg"/>
          <p:cNvPicPr>
            <a:picLocks noChangeAspect="1"/>
          </p:cNvPicPr>
          <p:nvPr/>
        </p:nvPicPr>
        <p:blipFill>
          <a:blip r:embed="rId6" cstate="print"/>
          <a:stretch>
            <a:fillRect/>
          </a:stretch>
        </p:blipFill>
        <p:spPr>
          <a:xfrm>
            <a:off x="4500562" y="4714884"/>
            <a:ext cx="2143140" cy="1778350"/>
          </a:xfrm>
          <a:prstGeom prst="rect">
            <a:avLst/>
          </a:prstGeom>
        </p:spPr>
      </p:pic>
      <p:pic>
        <p:nvPicPr>
          <p:cNvPr id="5" name="Picture 4" descr="PC%20noblex%20150.jpg"/>
          <p:cNvPicPr>
            <a:picLocks noChangeAspect="1"/>
          </p:cNvPicPr>
          <p:nvPr/>
        </p:nvPicPr>
        <p:blipFill>
          <a:blip r:embed="rId7" cstate="print"/>
          <a:stretch>
            <a:fillRect/>
          </a:stretch>
        </p:blipFill>
        <p:spPr>
          <a:xfrm>
            <a:off x="2214546" y="3000372"/>
            <a:ext cx="2013949" cy="1844776"/>
          </a:xfrm>
          <a:prstGeom prst="rect">
            <a:avLst/>
          </a:prstGeom>
        </p:spPr>
      </p:pic>
      <p:pic>
        <p:nvPicPr>
          <p:cNvPr id="4" name="Content Placeholder 3" descr="fuji617.jpg"/>
          <p:cNvPicPr>
            <a:picLocks noGrp="1" noChangeAspect="1"/>
          </p:cNvPicPr>
          <p:nvPr>
            <p:ph idx="1"/>
          </p:nvPr>
        </p:nvPicPr>
        <p:blipFill>
          <a:blip r:embed="rId8" cstate="print"/>
          <a:stretch>
            <a:fillRect/>
          </a:stretch>
        </p:blipFill>
        <p:spPr>
          <a:xfrm>
            <a:off x="6500826" y="3286124"/>
            <a:ext cx="2364770" cy="1791493"/>
          </a:xfr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Equipment</a:t>
            </a:r>
            <a:endParaRPr lang="en-AU" dirty="0"/>
          </a:p>
        </p:txBody>
      </p:sp>
      <p:pic>
        <p:nvPicPr>
          <p:cNvPr id="5" name="Picture 4" descr="tripod.jpg"/>
          <p:cNvPicPr>
            <a:picLocks noChangeAspect="1"/>
          </p:cNvPicPr>
          <p:nvPr/>
        </p:nvPicPr>
        <p:blipFill>
          <a:blip r:embed="rId3" cstate="print"/>
          <a:stretch>
            <a:fillRect/>
          </a:stretch>
        </p:blipFill>
        <p:spPr>
          <a:xfrm>
            <a:off x="5127449" y="1285860"/>
            <a:ext cx="4016551" cy="3357586"/>
          </a:xfrm>
          <a:prstGeom prst="rect">
            <a:avLst/>
          </a:prstGeom>
        </p:spPr>
      </p:pic>
      <p:pic>
        <p:nvPicPr>
          <p:cNvPr id="6" name="Picture 5" descr="level.jpg"/>
          <p:cNvPicPr>
            <a:picLocks noChangeAspect="1"/>
          </p:cNvPicPr>
          <p:nvPr/>
        </p:nvPicPr>
        <p:blipFill>
          <a:blip r:embed="rId4" cstate="print"/>
          <a:stretch>
            <a:fillRect/>
          </a:stretch>
        </p:blipFill>
        <p:spPr>
          <a:xfrm>
            <a:off x="2285984" y="285728"/>
            <a:ext cx="2712993" cy="2761876"/>
          </a:xfrm>
          <a:prstGeom prst="rect">
            <a:avLst/>
          </a:prstGeom>
        </p:spPr>
      </p:pic>
      <p:pic>
        <p:nvPicPr>
          <p:cNvPr id="8" name="Content Placeholder 7" descr="nikon-d200-1-2-1-tm.jpg"/>
          <p:cNvPicPr>
            <a:picLocks noGrp="1" noChangeAspect="1"/>
          </p:cNvPicPr>
          <p:nvPr>
            <p:ph idx="1"/>
          </p:nvPr>
        </p:nvPicPr>
        <p:blipFill>
          <a:blip r:embed="rId5" cstate="print"/>
          <a:stretch>
            <a:fillRect/>
          </a:stretch>
        </p:blipFill>
        <p:spPr>
          <a:xfrm>
            <a:off x="1071538" y="2928934"/>
            <a:ext cx="4252262" cy="3571900"/>
          </a:xfr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Considerations</a:t>
            </a:r>
            <a:endParaRPr lang="en-AU"/>
          </a:p>
        </p:txBody>
      </p:sp>
      <p:sp>
        <p:nvSpPr>
          <p:cNvPr id="3" name="Content Placeholder 2"/>
          <p:cNvSpPr>
            <a:spLocks noGrp="1"/>
          </p:cNvSpPr>
          <p:nvPr>
            <p:ph idx="1"/>
          </p:nvPr>
        </p:nvSpPr>
        <p:spPr/>
        <p:txBody>
          <a:bodyPr/>
          <a:lstStyle/>
          <a:p>
            <a:r>
              <a:rPr lang="en-US" dirty="0" smtClean="0"/>
              <a:t>Picture composition</a:t>
            </a:r>
          </a:p>
          <a:p>
            <a:r>
              <a:rPr lang="en-US" dirty="0" smtClean="0"/>
              <a:t>Travelling through the image</a:t>
            </a:r>
          </a:p>
          <a:p>
            <a:r>
              <a:rPr lang="en-US" dirty="0" smtClean="0"/>
              <a:t>What caught my eye</a:t>
            </a:r>
          </a:p>
          <a:p>
            <a:r>
              <a:rPr lang="en-US" dirty="0" smtClean="0"/>
              <a:t>What is in the image</a:t>
            </a:r>
          </a:p>
          <a:p>
            <a:r>
              <a:rPr lang="en-US" dirty="0" smtClean="0"/>
              <a:t>Light across the image</a:t>
            </a:r>
          </a:p>
          <a:p>
            <a:r>
              <a:rPr lang="en-US" dirty="0" smtClean="0"/>
              <a:t>Is this the right spot to take the image?</a:t>
            </a:r>
            <a:endParaRPr lang="en-AU" dirty="0"/>
          </a:p>
        </p:txBody>
      </p:sp>
      <p:pic>
        <p:nvPicPr>
          <p:cNvPr id="4" name="Picture 3" descr="318_full.jpg"/>
          <p:cNvPicPr>
            <a:picLocks noChangeAspect="1"/>
          </p:cNvPicPr>
          <p:nvPr/>
        </p:nvPicPr>
        <p:blipFill>
          <a:blip r:embed="rId3" cstate="print"/>
          <a:stretch>
            <a:fillRect/>
          </a:stretch>
        </p:blipFill>
        <p:spPr>
          <a:xfrm>
            <a:off x="1714480" y="4714884"/>
            <a:ext cx="4857734" cy="1619245"/>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88_full.jpg"/>
          <p:cNvPicPr>
            <a:picLocks noChangeAspect="1"/>
          </p:cNvPicPr>
          <p:nvPr/>
        </p:nvPicPr>
        <p:blipFill>
          <a:blip r:embed="rId4" cstate="print"/>
          <a:stretch>
            <a:fillRect/>
          </a:stretch>
        </p:blipFill>
        <p:spPr>
          <a:xfrm>
            <a:off x="6715140" y="1357298"/>
            <a:ext cx="1905000" cy="5143500"/>
          </a:xfrm>
          <a:prstGeom prst="rect">
            <a:avLst/>
          </a:prstGeom>
        </p:spPr>
      </p:pic>
      <p:sp>
        <p:nvSpPr>
          <p:cNvPr id="2" name="Title 1"/>
          <p:cNvSpPr>
            <a:spLocks noGrp="1"/>
          </p:cNvSpPr>
          <p:nvPr>
            <p:ph type="title"/>
          </p:nvPr>
        </p:nvSpPr>
        <p:spPr/>
        <p:txBody>
          <a:bodyPr/>
          <a:lstStyle/>
          <a:p>
            <a:r>
              <a:rPr lang="en-US" dirty="0" smtClean="0"/>
              <a:t>Taking the Picture</a:t>
            </a:r>
            <a:endParaRPr lang="en-AU" dirty="0"/>
          </a:p>
        </p:txBody>
      </p:sp>
      <p:sp>
        <p:nvSpPr>
          <p:cNvPr id="3" name="Content Placeholder 2"/>
          <p:cNvSpPr>
            <a:spLocks noGrp="1"/>
          </p:cNvSpPr>
          <p:nvPr>
            <p:ph idx="1"/>
          </p:nvPr>
        </p:nvSpPr>
        <p:spPr/>
        <p:txBody>
          <a:bodyPr/>
          <a:lstStyle/>
          <a:p>
            <a:r>
              <a:rPr lang="en-US" dirty="0" smtClean="0"/>
              <a:t>Secure the camera</a:t>
            </a:r>
          </a:p>
          <a:p>
            <a:r>
              <a:rPr lang="en-US" dirty="0" smtClean="0"/>
              <a:t>Set the camera to manual exposure</a:t>
            </a:r>
          </a:p>
          <a:p>
            <a:r>
              <a:rPr lang="en-US" dirty="0" smtClean="0"/>
              <a:t>Overlap</a:t>
            </a:r>
          </a:p>
          <a:p>
            <a:r>
              <a:rPr lang="en-US" dirty="0" smtClean="0"/>
              <a:t>Lens zoom setting</a:t>
            </a:r>
          </a:p>
          <a:p>
            <a:r>
              <a:rPr lang="en-US" dirty="0" smtClean="0"/>
              <a:t>Lens aperture setting</a:t>
            </a:r>
          </a:p>
          <a:p>
            <a:r>
              <a:rPr lang="en-US" dirty="0" smtClean="0"/>
              <a:t> Important detail is the centre of image</a:t>
            </a:r>
          </a:p>
          <a:p>
            <a:r>
              <a:rPr lang="en-US" dirty="0" smtClean="0"/>
              <a:t>Portrait or Landscape</a:t>
            </a:r>
          </a:p>
          <a:p>
            <a:endParaRPr lang="en-US" dirty="0" smtClean="0"/>
          </a:p>
          <a:p>
            <a:endParaRPr lang="en-AU" dirty="0"/>
          </a:p>
        </p:txBody>
      </p:sp>
      <p:pic>
        <p:nvPicPr>
          <p:cNvPr id="4" name="Picture 3" descr="NN3-6_500.jpg"/>
          <p:cNvPicPr>
            <a:picLocks noChangeAspect="1"/>
          </p:cNvPicPr>
          <p:nvPr/>
        </p:nvPicPr>
        <p:blipFill>
          <a:blip r:embed="rId5" cstate="print"/>
          <a:stretch>
            <a:fillRect/>
          </a:stretch>
        </p:blipFill>
        <p:spPr>
          <a:xfrm>
            <a:off x="1071538" y="5072074"/>
            <a:ext cx="1084123" cy="1357322"/>
          </a:xfrm>
          <a:prstGeom prst="rect">
            <a:avLst/>
          </a:prstGeom>
        </p:spPr>
      </p:pic>
      <p:pic>
        <p:nvPicPr>
          <p:cNvPr id="5" name="echo1.mov">
            <a:hlinkClick r:id="" action="ppaction://media"/>
          </p:cNvPr>
          <p:cNvPicPr>
            <a:picLocks noRot="1" noChangeAspect="1"/>
          </p:cNvPicPr>
          <p:nvPr>
            <a:videoFile r:link="rId1"/>
          </p:nvPr>
        </p:nvPicPr>
        <p:blipFill>
          <a:blip r:embed="rId6"/>
          <a:stretch>
            <a:fillRect/>
          </a:stretch>
        </p:blipFill>
        <p:spPr>
          <a:xfrm>
            <a:off x="762000" y="-2147483648"/>
            <a:ext cx="7620000" cy="0"/>
          </a:xfrm>
          <a:prstGeom prst="rect">
            <a:avLst/>
          </a:prstGeom>
        </p:spPr>
      </p:pic>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302</TotalTime>
  <Words>654</Words>
  <Application>Microsoft Office PowerPoint</Application>
  <PresentationFormat>On-screen Show (4:3)</PresentationFormat>
  <Paragraphs>111</Paragraphs>
  <Slides>19</Slides>
  <Notes>15</Notes>
  <HiddenSlides>0</HiddenSlides>
  <MMClips>1</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Foundry</vt:lpstr>
      <vt:lpstr>Panoramic Photography</vt:lpstr>
      <vt:lpstr>Slide 2</vt:lpstr>
      <vt:lpstr>Slide 3</vt:lpstr>
      <vt:lpstr>Introduction</vt:lpstr>
      <vt:lpstr>Scope</vt:lpstr>
      <vt:lpstr>Equipment</vt:lpstr>
      <vt:lpstr>Equipment</vt:lpstr>
      <vt:lpstr>Considerations</vt:lpstr>
      <vt:lpstr>Taking the Picture</vt:lpstr>
      <vt:lpstr>Landscape Orientation</vt:lpstr>
      <vt:lpstr>Portrait Landscape</vt:lpstr>
      <vt:lpstr>Software</vt:lpstr>
      <vt:lpstr>Merging / Stitching</vt:lpstr>
      <vt:lpstr>Slide 14</vt:lpstr>
      <vt:lpstr>Slide 15</vt:lpstr>
      <vt:lpstr>Slide 16</vt:lpstr>
      <vt:lpstr>Slide 17</vt:lpstr>
      <vt:lpstr>Slide 18</vt:lpstr>
      <vt:lpstr>Summary</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Panoramic Photography</dc:title>
  <dc:creator>Greg Looker</dc:creator>
  <cp:lastModifiedBy>Greg Looker</cp:lastModifiedBy>
  <cp:revision>35</cp:revision>
  <dcterms:created xsi:type="dcterms:W3CDTF">2009-06-15T09:29:48Z</dcterms:created>
  <dcterms:modified xsi:type="dcterms:W3CDTF">2009-09-06T21:10:39Z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